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2"/>
  </p:notesMasterIdLst>
  <p:handoutMasterIdLst>
    <p:handoutMasterId r:id="rId73"/>
  </p:handoutMasterIdLst>
  <p:sldIdLst>
    <p:sldId id="297" r:id="rId2"/>
    <p:sldId id="315" r:id="rId3"/>
    <p:sldId id="354" r:id="rId4"/>
    <p:sldId id="328" r:id="rId5"/>
    <p:sldId id="323" r:id="rId6"/>
    <p:sldId id="324" r:id="rId7"/>
    <p:sldId id="325" r:id="rId8"/>
    <p:sldId id="344" r:id="rId9"/>
    <p:sldId id="316" r:id="rId10"/>
    <p:sldId id="317" r:id="rId11"/>
    <p:sldId id="318" r:id="rId12"/>
    <p:sldId id="319" r:id="rId13"/>
    <p:sldId id="320" r:id="rId14"/>
    <p:sldId id="321" r:id="rId15"/>
    <p:sldId id="322" r:id="rId16"/>
    <p:sldId id="338" r:id="rId17"/>
    <p:sldId id="339" r:id="rId18"/>
    <p:sldId id="340" r:id="rId19"/>
    <p:sldId id="326" r:id="rId20"/>
    <p:sldId id="327" r:id="rId21"/>
    <p:sldId id="329" r:id="rId22"/>
    <p:sldId id="330" r:id="rId23"/>
    <p:sldId id="337" r:id="rId24"/>
    <p:sldId id="332" r:id="rId25"/>
    <p:sldId id="353" r:id="rId26"/>
    <p:sldId id="331" r:id="rId27"/>
    <p:sldId id="346" r:id="rId28"/>
    <p:sldId id="333" r:id="rId29"/>
    <p:sldId id="334" r:id="rId30"/>
    <p:sldId id="335" r:id="rId31"/>
    <p:sldId id="341" r:id="rId32"/>
    <p:sldId id="342" r:id="rId33"/>
    <p:sldId id="343" r:id="rId34"/>
    <p:sldId id="386" r:id="rId35"/>
    <p:sldId id="355" r:id="rId36"/>
    <p:sldId id="356" r:id="rId37"/>
    <p:sldId id="357" r:id="rId38"/>
    <p:sldId id="358" r:id="rId39"/>
    <p:sldId id="359" r:id="rId40"/>
    <p:sldId id="360" r:id="rId41"/>
    <p:sldId id="361"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376" r:id="rId57"/>
    <p:sldId id="377" r:id="rId58"/>
    <p:sldId id="378" r:id="rId59"/>
    <p:sldId id="379" r:id="rId60"/>
    <p:sldId id="380" r:id="rId61"/>
    <p:sldId id="381" r:id="rId62"/>
    <p:sldId id="382" r:id="rId63"/>
    <p:sldId id="383" r:id="rId64"/>
    <p:sldId id="387" r:id="rId65"/>
    <p:sldId id="384" r:id="rId66"/>
    <p:sldId id="385" r:id="rId67"/>
    <p:sldId id="349" r:id="rId68"/>
    <p:sldId id="350" r:id="rId69"/>
    <p:sldId id="351" r:id="rId70"/>
    <p:sldId id="352" r:id="rId7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581">
          <p15:clr>
            <a:srgbClr val="A4A3A4"/>
          </p15:clr>
        </p15:guide>
        <p15:guide id="2" orient="horz" pos="3004">
          <p15:clr>
            <a:srgbClr val="A4A3A4"/>
          </p15:clr>
        </p15:guide>
        <p15:guide id="3" orient="horz" pos="422">
          <p15:clr>
            <a:srgbClr val="A4A3A4"/>
          </p15:clr>
        </p15:guide>
        <p15:guide id="4" orient="horz" pos="824">
          <p15:clr>
            <a:srgbClr val="A4A3A4"/>
          </p15:clr>
        </p15:guide>
        <p15:guide id="5" orient="horz" pos="2916">
          <p15:clr>
            <a:srgbClr val="A4A3A4"/>
          </p15:clr>
        </p15:guide>
        <p15:guide id="6" orient="horz" pos="1643">
          <p15:clr>
            <a:srgbClr val="A4A3A4"/>
          </p15:clr>
        </p15:guide>
        <p15:guide id="7" pos="5470">
          <p15:clr>
            <a:srgbClr val="A4A3A4"/>
          </p15:clr>
        </p15:guide>
        <p15:guide id="8" pos="287">
          <p15:clr>
            <a:srgbClr val="A4A3A4"/>
          </p15:clr>
        </p15:guide>
        <p15:guide id="9" pos="2909">
          <p15:clr>
            <a:srgbClr val="A4A3A4"/>
          </p15:clr>
        </p15:guide>
        <p15:guide id="10" pos="2811">
          <p15:clr>
            <a:srgbClr val="A4A3A4"/>
          </p15:clr>
        </p15:guide>
        <p15:guide id="11" pos="2852">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undi Brewer-Griffin" initials="SBG" lastIdx="1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1C5"/>
    <a:srgbClr val="F83308"/>
    <a:srgbClr val="FD9208"/>
    <a:srgbClr val="009FDF"/>
    <a:srgbClr val="F3D54E"/>
    <a:srgbClr val="F0CE3E"/>
    <a:srgbClr val="003C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napVertSplitter="1" vertBarState="minimized" horzBarState="maximized">
    <p:restoredLeft sz="13501" autoAdjust="0"/>
    <p:restoredTop sz="84962" autoAdjust="0"/>
  </p:normalViewPr>
  <p:slideViewPr>
    <p:cSldViewPr snapToGrid="0">
      <p:cViewPr>
        <p:scale>
          <a:sx n="130" d="100"/>
          <a:sy n="130" d="100"/>
        </p:scale>
        <p:origin x="-984" y="-96"/>
      </p:cViewPr>
      <p:guideLst>
        <p:guide orient="horz" pos="1581"/>
        <p:guide orient="horz" pos="3004"/>
        <p:guide orient="horz" pos="422"/>
        <p:guide orient="horz" pos="824"/>
        <p:guide orient="horz" pos="2916"/>
        <p:guide orient="horz" pos="1643"/>
        <p:guide pos="5470"/>
        <p:guide pos="287"/>
        <p:guide pos="2909"/>
        <p:guide pos="2811"/>
        <p:guide pos="285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86" d="100"/>
        <a:sy n="86" d="100"/>
      </p:scale>
      <p:origin x="0" y="0"/>
    </p:cViewPr>
  </p:sorterViewPr>
  <p:notesViewPr>
    <p:cSldViewPr snapToGrid="0" showGuides="1">
      <p:cViewPr varScale="1">
        <p:scale>
          <a:sx n="74" d="100"/>
          <a:sy n="74" d="100"/>
        </p:scale>
        <p:origin x="-74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ACFD7B2-88A6-E34E-8EF8-CB0C7BA47ADD}" type="datetimeFigureOut">
              <a:rPr lang="en-US" smtClean="0"/>
              <a:pPr/>
              <a:t>7/15/2015</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96CFA4E-18EB-6D49-8DE2-7A74038C2C1C}" type="slidenum">
              <a:rPr lang="en-US" smtClean="0"/>
              <a:pPr/>
              <a:t>‹#›</a:t>
            </a:fld>
            <a:endParaRPr lang="en-US" dirty="0"/>
          </a:p>
        </p:txBody>
      </p:sp>
    </p:spTree>
    <p:extLst>
      <p:ext uri="{BB962C8B-B14F-4D97-AF65-F5344CB8AC3E}">
        <p14:creationId xmlns:p14="http://schemas.microsoft.com/office/powerpoint/2010/main" val="9129941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D7FC5FE-6F0D-D34A-8EE6-C95B4F5F4DC8}" type="datetimeFigureOut">
              <a:rPr lang="en-US" smtClean="0"/>
              <a:pPr/>
              <a:t>7/15/2015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61C8689-8455-3546-ADF9-3B7273760F66}" type="slidenum">
              <a:rPr lang="en-US" smtClean="0"/>
              <a:pPr/>
              <a:t>‹#›</a:t>
            </a:fld>
            <a:endParaRPr lang="en-US" dirty="0"/>
          </a:p>
        </p:txBody>
      </p:sp>
    </p:spTree>
    <p:extLst>
      <p:ext uri="{BB962C8B-B14F-4D97-AF65-F5344CB8AC3E}">
        <p14:creationId xmlns:p14="http://schemas.microsoft.com/office/powerpoint/2010/main" val="2608429223"/>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8</a:t>
            </a:fld>
            <a:endParaRPr lang="en-US"/>
          </a:p>
        </p:txBody>
      </p:sp>
    </p:spTree>
    <p:extLst>
      <p:ext uri="{BB962C8B-B14F-4D97-AF65-F5344CB8AC3E}">
        <p14:creationId xmlns:p14="http://schemas.microsoft.com/office/powerpoint/2010/main" val="3817188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47</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48</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49</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50</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51</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52</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53</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55</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56</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57</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Collection of API that provide data in-use protection and data sealing support. Enables creating, managing and using a data stream object in memory. Access to this object is done via an instance ID. Sensitive object properties and sensitive content are hidden.</a:t>
            </a:r>
          </a:p>
          <a:p>
            <a:endParaRPr lang="en-US" dirty="0" smtClean="0"/>
          </a:p>
          <a:p>
            <a:r>
              <a:rPr lang="en-US" dirty="0" smtClean="0"/>
              <a:t>A typical usage is to create an instance of secure data from plaintext data. At this point, access to the secure data is controlled and protected by the App Security API and the original data can be erased. You can revert back to the unprotected data, or get a sealed chunk. The confidentiality and integrity of the sealed chunk is protected by encryption and signing. You do not need to deal with encryption, signing, or key management; the App Security API does this for you. </a:t>
            </a:r>
          </a:p>
          <a:p>
            <a:endParaRPr lang="en-US" dirty="0" smtClean="0"/>
          </a:p>
          <a:p>
            <a:r>
              <a:rPr lang="en-US" dirty="0" smtClean="0"/>
              <a:t>Collection of API that provide data at-rest protection. Enables storing and retrieving data objects using non-volatile storage.</a:t>
            </a:r>
          </a:p>
          <a:p>
            <a:endParaRPr lang="en-US" dirty="0" smtClean="0"/>
          </a:p>
          <a:p>
            <a:r>
              <a:rPr lang="en-US" dirty="0" smtClean="0"/>
              <a:t>A typical usage is to add protection over the stored data using a non-volatile storage. Access to the stored data is controlled and protected by the App Security API. The confidentiality and integrity of the stored data is protected by encryption and signing. You do not need to deal with encryption, signing, or key management; the App Security API does this for you. Any unauthorized change of the stored data is detected at this stage. When a stored data is no longer needed, you can use the delete API to remove it from the non-volatile storage.</a:t>
            </a:r>
            <a:endParaRPr lang="en-US" sz="1200" dirty="0" smtClean="0"/>
          </a:p>
          <a:p>
            <a:endParaRPr lang="en-US" dirty="0" smtClean="0"/>
          </a:p>
          <a:p>
            <a:endParaRPr lang="en-US" sz="1200" dirty="0" smtClean="0"/>
          </a:p>
          <a:p>
            <a:endParaRPr lang="en-US" sz="1200" dirty="0" smtClean="0"/>
          </a:p>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25</a:t>
            </a:fld>
            <a:endParaRPr lang="en-US" dirty="0"/>
          </a:p>
        </p:txBody>
      </p:sp>
    </p:spTree>
    <p:extLst>
      <p:ext uri="{BB962C8B-B14F-4D97-AF65-F5344CB8AC3E}">
        <p14:creationId xmlns:p14="http://schemas.microsoft.com/office/powerpoint/2010/main" val="1933454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58</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KitKat 4.4+</a:t>
            </a:r>
          </a:p>
          <a:p>
            <a:r>
              <a:rPr lang="en-US" dirty="0" err="1" smtClean="0"/>
              <a:t>JellyBean</a:t>
            </a:r>
            <a:r>
              <a:rPr lang="en-US" dirty="0" smtClean="0"/>
              <a:t>  4.1+</a:t>
            </a:r>
          </a:p>
          <a:p>
            <a:r>
              <a:rPr lang="en-US" dirty="0" smtClean="0"/>
              <a:t>ICE 4.0</a:t>
            </a:r>
            <a:endParaRPr lang="en-US" dirty="0"/>
          </a:p>
        </p:txBody>
      </p:sp>
      <p:sp>
        <p:nvSpPr>
          <p:cNvPr id="4" name="Slide Number Placeholder 3"/>
          <p:cNvSpPr>
            <a:spLocks noGrp="1"/>
          </p:cNvSpPr>
          <p:nvPr>
            <p:ph type="sldNum" sz="quarter" idx="10"/>
          </p:nvPr>
        </p:nvSpPr>
        <p:spPr/>
        <p:txBody>
          <a:bodyPr/>
          <a:lstStyle/>
          <a:p>
            <a:fld id="{A04768E7-6947-4DC0-A149-73D31D01B585}" type="slidenum">
              <a:rPr lang="en-US" smtClean="0"/>
              <a:t>60</a:t>
            </a:fld>
            <a:endParaRPr lang="en-US"/>
          </a:p>
        </p:txBody>
      </p:sp>
    </p:spTree>
    <p:extLst>
      <p:ext uri="{BB962C8B-B14F-4D97-AF65-F5344CB8AC3E}">
        <p14:creationId xmlns:p14="http://schemas.microsoft.com/office/powerpoint/2010/main" val="30258107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KitKat 4.4+</a:t>
            </a:r>
          </a:p>
          <a:p>
            <a:r>
              <a:rPr lang="en-US" dirty="0" err="1" smtClean="0"/>
              <a:t>JellyBean</a:t>
            </a:r>
            <a:r>
              <a:rPr lang="en-US" dirty="0" smtClean="0"/>
              <a:t>  4.1+</a:t>
            </a:r>
          </a:p>
          <a:p>
            <a:r>
              <a:rPr lang="en-US" dirty="0" smtClean="0"/>
              <a:t>ICE 4.0</a:t>
            </a:r>
            <a:endParaRPr lang="en-US" dirty="0"/>
          </a:p>
        </p:txBody>
      </p:sp>
      <p:sp>
        <p:nvSpPr>
          <p:cNvPr id="4" name="Slide Number Placeholder 3"/>
          <p:cNvSpPr>
            <a:spLocks noGrp="1"/>
          </p:cNvSpPr>
          <p:nvPr>
            <p:ph type="sldNum" sz="quarter" idx="10"/>
          </p:nvPr>
        </p:nvSpPr>
        <p:spPr/>
        <p:txBody>
          <a:bodyPr/>
          <a:lstStyle/>
          <a:p>
            <a:fld id="{A04768E7-6947-4DC0-A149-73D31D01B585}" type="slidenum">
              <a:rPr lang="en-US" smtClean="0"/>
              <a:t>61</a:t>
            </a:fld>
            <a:endParaRPr lang="en-US"/>
          </a:p>
        </p:txBody>
      </p:sp>
    </p:spTree>
    <p:extLst>
      <p:ext uri="{BB962C8B-B14F-4D97-AF65-F5344CB8AC3E}">
        <p14:creationId xmlns:p14="http://schemas.microsoft.com/office/powerpoint/2010/main" val="30258107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KitKat 4.4+</a:t>
            </a:r>
          </a:p>
          <a:p>
            <a:r>
              <a:rPr lang="en-US" dirty="0" err="1" smtClean="0"/>
              <a:t>JellyBean</a:t>
            </a:r>
            <a:r>
              <a:rPr lang="en-US" dirty="0" smtClean="0"/>
              <a:t>  4.1+</a:t>
            </a:r>
          </a:p>
          <a:p>
            <a:r>
              <a:rPr lang="en-US" dirty="0" smtClean="0"/>
              <a:t>ICE 4.0</a:t>
            </a:r>
            <a:endParaRPr lang="en-US" dirty="0"/>
          </a:p>
        </p:txBody>
      </p:sp>
      <p:sp>
        <p:nvSpPr>
          <p:cNvPr id="4" name="Slide Number Placeholder 3"/>
          <p:cNvSpPr>
            <a:spLocks noGrp="1"/>
          </p:cNvSpPr>
          <p:nvPr>
            <p:ph type="sldNum" sz="quarter" idx="10"/>
          </p:nvPr>
        </p:nvSpPr>
        <p:spPr/>
        <p:txBody>
          <a:bodyPr/>
          <a:lstStyle/>
          <a:p>
            <a:fld id="{A04768E7-6947-4DC0-A149-73D31D01B585}" type="slidenum">
              <a:rPr lang="en-US" smtClean="0"/>
              <a:t>62</a:t>
            </a:fld>
            <a:endParaRPr lang="en-US"/>
          </a:p>
        </p:txBody>
      </p:sp>
    </p:spTree>
    <p:extLst>
      <p:ext uri="{BB962C8B-B14F-4D97-AF65-F5344CB8AC3E}">
        <p14:creationId xmlns:p14="http://schemas.microsoft.com/office/powerpoint/2010/main" val="30258107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KitKat 4.4+</a:t>
            </a:r>
          </a:p>
          <a:p>
            <a:r>
              <a:rPr lang="en-US" dirty="0" err="1" smtClean="0"/>
              <a:t>JellyBean</a:t>
            </a:r>
            <a:r>
              <a:rPr lang="en-US" dirty="0" smtClean="0"/>
              <a:t>  4.1+</a:t>
            </a:r>
          </a:p>
          <a:p>
            <a:r>
              <a:rPr lang="en-US" dirty="0" smtClean="0"/>
              <a:t>ICE 4.0</a:t>
            </a:r>
            <a:endParaRPr lang="en-US" dirty="0"/>
          </a:p>
        </p:txBody>
      </p:sp>
      <p:sp>
        <p:nvSpPr>
          <p:cNvPr id="4" name="Slide Number Placeholder 3"/>
          <p:cNvSpPr>
            <a:spLocks noGrp="1"/>
          </p:cNvSpPr>
          <p:nvPr>
            <p:ph type="sldNum" sz="quarter" idx="10"/>
          </p:nvPr>
        </p:nvSpPr>
        <p:spPr/>
        <p:txBody>
          <a:bodyPr/>
          <a:lstStyle/>
          <a:p>
            <a:fld id="{A04768E7-6947-4DC0-A149-73D31D01B585}" type="slidenum">
              <a:rPr lang="en-US" smtClean="0"/>
              <a:t>63</a:t>
            </a:fld>
            <a:endParaRPr lang="en-US"/>
          </a:p>
        </p:txBody>
      </p:sp>
    </p:spTree>
    <p:extLst>
      <p:ext uri="{BB962C8B-B14F-4D97-AF65-F5344CB8AC3E}">
        <p14:creationId xmlns:p14="http://schemas.microsoft.com/office/powerpoint/2010/main" val="3025810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1C8689-8455-3546-ADF9-3B7273760F66}" type="slidenum">
              <a:rPr lang="en-US" smtClean="0"/>
              <a:pPr/>
              <a:t>66</a:t>
            </a:fld>
            <a:endParaRPr lang="en-US"/>
          </a:p>
        </p:txBody>
      </p:sp>
    </p:spTree>
    <p:extLst>
      <p:ext uri="{BB962C8B-B14F-4D97-AF65-F5344CB8AC3E}">
        <p14:creationId xmlns:p14="http://schemas.microsoft.com/office/powerpoint/2010/main" val="294869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KitKat 4.4+</a:t>
            </a:r>
          </a:p>
          <a:p>
            <a:r>
              <a:rPr lang="en-US" dirty="0" err="1" smtClean="0"/>
              <a:t>JellyBean</a:t>
            </a:r>
            <a:r>
              <a:rPr lang="en-US" dirty="0" smtClean="0"/>
              <a:t>  4.1+</a:t>
            </a:r>
          </a:p>
          <a:p>
            <a:r>
              <a:rPr lang="en-US" dirty="0" smtClean="0"/>
              <a:t>ICE 4.0</a:t>
            </a:r>
            <a:endParaRPr lang="en-US" dirty="0"/>
          </a:p>
        </p:txBody>
      </p:sp>
      <p:sp>
        <p:nvSpPr>
          <p:cNvPr id="4" name="Slide Number Placeholder 3"/>
          <p:cNvSpPr>
            <a:spLocks noGrp="1"/>
          </p:cNvSpPr>
          <p:nvPr>
            <p:ph type="sldNum" sz="quarter" idx="10"/>
          </p:nvPr>
        </p:nvSpPr>
        <p:spPr/>
        <p:txBody>
          <a:bodyPr/>
          <a:lstStyle/>
          <a:p>
            <a:fld id="{A04768E7-6947-4DC0-A149-73D31D01B585}" type="slidenum">
              <a:rPr lang="en-US" smtClean="0"/>
              <a:t>35</a:t>
            </a:fld>
            <a:endParaRPr lang="en-US"/>
          </a:p>
        </p:txBody>
      </p:sp>
    </p:spTree>
    <p:extLst>
      <p:ext uri="{BB962C8B-B14F-4D97-AF65-F5344CB8AC3E}">
        <p14:creationId xmlns:p14="http://schemas.microsoft.com/office/powerpoint/2010/main" val="3025810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KitKat 4.4+</a:t>
            </a:r>
          </a:p>
          <a:p>
            <a:r>
              <a:rPr lang="en-US" dirty="0" err="1" smtClean="0"/>
              <a:t>JellyBean</a:t>
            </a:r>
            <a:r>
              <a:rPr lang="en-US" dirty="0" smtClean="0"/>
              <a:t>  4.1+</a:t>
            </a:r>
          </a:p>
          <a:p>
            <a:r>
              <a:rPr lang="en-US" dirty="0" smtClean="0"/>
              <a:t>ICE 4.0</a:t>
            </a:r>
            <a:endParaRPr lang="en-US" dirty="0"/>
          </a:p>
        </p:txBody>
      </p:sp>
      <p:sp>
        <p:nvSpPr>
          <p:cNvPr id="4" name="Slide Number Placeholder 3"/>
          <p:cNvSpPr>
            <a:spLocks noGrp="1"/>
          </p:cNvSpPr>
          <p:nvPr>
            <p:ph type="sldNum" sz="quarter" idx="10"/>
          </p:nvPr>
        </p:nvSpPr>
        <p:spPr/>
        <p:txBody>
          <a:bodyPr/>
          <a:lstStyle/>
          <a:p>
            <a:fld id="{A04768E7-6947-4DC0-A149-73D31D01B585}" type="slidenum">
              <a:rPr lang="en-US" smtClean="0"/>
              <a:t>37</a:t>
            </a:fld>
            <a:endParaRPr lang="en-US"/>
          </a:p>
        </p:txBody>
      </p:sp>
    </p:spTree>
    <p:extLst>
      <p:ext uri="{BB962C8B-B14F-4D97-AF65-F5344CB8AC3E}">
        <p14:creationId xmlns:p14="http://schemas.microsoft.com/office/powerpoint/2010/main" val="3025810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KitKat 4.4+</a:t>
            </a:r>
          </a:p>
          <a:p>
            <a:r>
              <a:rPr lang="en-US" dirty="0" err="1" smtClean="0"/>
              <a:t>JellyBean</a:t>
            </a:r>
            <a:r>
              <a:rPr lang="en-US" dirty="0" smtClean="0"/>
              <a:t>  4.1+</a:t>
            </a:r>
          </a:p>
          <a:p>
            <a:r>
              <a:rPr lang="en-US" dirty="0" smtClean="0"/>
              <a:t>ICE 4.0</a:t>
            </a:r>
          </a:p>
          <a:p>
            <a:endParaRPr lang="en-US" dirty="0"/>
          </a:p>
        </p:txBody>
      </p:sp>
      <p:sp>
        <p:nvSpPr>
          <p:cNvPr id="4" name="Slide Number Placeholder 3"/>
          <p:cNvSpPr>
            <a:spLocks noGrp="1"/>
          </p:cNvSpPr>
          <p:nvPr>
            <p:ph type="sldNum" sz="quarter" idx="10"/>
          </p:nvPr>
        </p:nvSpPr>
        <p:spPr/>
        <p:txBody>
          <a:bodyPr/>
          <a:lstStyle/>
          <a:p>
            <a:fld id="{A04768E7-6947-4DC0-A149-73D31D01B585}" type="slidenum">
              <a:rPr lang="en-US" smtClean="0"/>
              <a:t>38</a:t>
            </a:fld>
            <a:endParaRPr lang="en-US"/>
          </a:p>
        </p:txBody>
      </p:sp>
    </p:spTree>
    <p:extLst>
      <p:ext uri="{BB962C8B-B14F-4D97-AF65-F5344CB8AC3E}">
        <p14:creationId xmlns:p14="http://schemas.microsoft.com/office/powerpoint/2010/main" val="31358170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KitKat 4.4+</a:t>
            </a:r>
          </a:p>
          <a:p>
            <a:r>
              <a:rPr lang="en-US" dirty="0" err="1" smtClean="0"/>
              <a:t>JellyBean</a:t>
            </a:r>
            <a:r>
              <a:rPr lang="en-US" dirty="0" smtClean="0"/>
              <a:t>  4.1+</a:t>
            </a:r>
          </a:p>
          <a:p>
            <a:r>
              <a:rPr lang="en-US" dirty="0" smtClean="0"/>
              <a:t>ICE 4.0</a:t>
            </a:r>
          </a:p>
          <a:p>
            <a:endParaRPr lang="en-US" dirty="0"/>
          </a:p>
        </p:txBody>
      </p:sp>
      <p:sp>
        <p:nvSpPr>
          <p:cNvPr id="4" name="Slide Number Placeholder 3"/>
          <p:cNvSpPr>
            <a:spLocks noGrp="1"/>
          </p:cNvSpPr>
          <p:nvPr>
            <p:ph type="sldNum" sz="quarter" idx="10"/>
          </p:nvPr>
        </p:nvSpPr>
        <p:spPr/>
        <p:txBody>
          <a:bodyPr/>
          <a:lstStyle/>
          <a:p>
            <a:fld id="{A04768E7-6947-4DC0-A149-73D31D01B585}" type="slidenum">
              <a:rPr lang="en-US" smtClean="0"/>
              <a:t>39</a:t>
            </a:fld>
            <a:endParaRPr lang="en-US"/>
          </a:p>
        </p:txBody>
      </p:sp>
    </p:spTree>
    <p:extLst>
      <p:ext uri="{BB962C8B-B14F-4D97-AF65-F5344CB8AC3E}">
        <p14:creationId xmlns:p14="http://schemas.microsoft.com/office/powerpoint/2010/main" val="1611377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KitKat 4.4+</a:t>
            </a:r>
          </a:p>
          <a:p>
            <a:r>
              <a:rPr lang="en-US" dirty="0" err="1" smtClean="0"/>
              <a:t>JellyBean</a:t>
            </a:r>
            <a:r>
              <a:rPr lang="en-US" dirty="0" smtClean="0"/>
              <a:t>  4.1+</a:t>
            </a:r>
          </a:p>
          <a:p>
            <a:r>
              <a:rPr lang="en-US" dirty="0" smtClean="0"/>
              <a:t>ICE 4.0</a:t>
            </a:r>
            <a:endParaRPr lang="en-US" dirty="0"/>
          </a:p>
        </p:txBody>
      </p:sp>
      <p:sp>
        <p:nvSpPr>
          <p:cNvPr id="4" name="Slide Number Placeholder 3"/>
          <p:cNvSpPr>
            <a:spLocks noGrp="1"/>
          </p:cNvSpPr>
          <p:nvPr>
            <p:ph type="sldNum" sz="quarter" idx="10"/>
          </p:nvPr>
        </p:nvSpPr>
        <p:spPr/>
        <p:txBody>
          <a:bodyPr/>
          <a:lstStyle/>
          <a:p>
            <a:fld id="{A04768E7-6947-4DC0-A149-73D31D01B585}" type="slidenum">
              <a:rPr lang="en-US" smtClean="0"/>
              <a:t>40</a:t>
            </a:fld>
            <a:endParaRPr lang="en-US"/>
          </a:p>
        </p:txBody>
      </p:sp>
    </p:spTree>
    <p:extLst>
      <p:ext uri="{BB962C8B-B14F-4D97-AF65-F5344CB8AC3E}">
        <p14:creationId xmlns:p14="http://schemas.microsoft.com/office/powerpoint/2010/main" val="3025810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Arial" panose="020B0604020202020204" pitchFamily="34" charset="0"/>
                <a:ea typeface="+mn-ea"/>
                <a:cs typeface="+mn-cs"/>
              </a:rPr>
              <a:t>HTML5 Crosswalk:</a:t>
            </a:r>
            <a:endParaRPr lang="en-US" sz="1200" kern="1200" dirty="0" smtClean="0">
              <a:solidFill>
                <a:schemeClr val="tx1"/>
              </a:solidFill>
              <a:effectLst/>
              <a:latin typeface="Arial" panose="020B0604020202020204" pitchFamily="34" charset="0"/>
              <a:ea typeface="+mn-ea"/>
              <a:cs typeface="+mn-cs"/>
            </a:endParaRPr>
          </a:p>
          <a:p>
            <a:pPr lvl="0"/>
            <a:r>
              <a:rPr lang="en-US" sz="1200" kern="1200" dirty="0" smtClean="0">
                <a:solidFill>
                  <a:schemeClr val="tx1"/>
                </a:solidFill>
                <a:effectLst/>
                <a:latin typeface="Arial" panose="020B0604020202020204" pitchFamily="34" charset="0"/>
                <a:ea typeface="+mn-ea"/>
                <a:cs typeface="+mn-cs"/>
              </a:rPr>
              <a:t>Free tools.</a:t>
            </a:r>
          </a:p>
          <a:p>
            <a:pPr lvl="0"/>
            <a:r>
              <a:rPr lang="en-US" sz="1200" kern="1200" dirty="0" smtClean="0">
                <a:solidFill>
                  <a:schemeClr val="tx1"/>
                </a:solidFill>
                <a:effectLst/>
                <a:latin typeface="Arial" panose="020B0604020202020204" pitchFamily="34" charset="0"/>
                <a:ea typeface="+mn-ea"/>
                <a:cs typeface="+mn-cs"/>
              </a:rPr>
              <a:t>Crosswalk can provide near native performance for Android apps that use web technologies</a:t>
            </a:r>
          </a:p>
          <a:p>
            <a:pPr lvl="0"/>
            <a:r>
              <a:rPr lang="en-US" sz="1200" kern="1200" dirty="0" smtClean="0">
                <a:solidFill>
                  <a:schemeClr val="tx1"/>
                </a:solidFill>
                <a:effectLst/>
                <a:latin typeface="Arial" panose="020B0604020202020204" pitchFamily="34" charset="0"/>
                <a:ea typeface="+mn-ea"/>
                <a:cs typeface="+mn-cs"/>
              </a:rPr>
              <a:t>Crosswalk virtually eliminates Android fragmentation from version 4.0 and beyond </a:t>
            </a:r>
          </a:p>
          <a:p>
            <a:pPr lvl="0"/>
            <a:r>
              <a:rPr lang="en-US" sz="1200" kern="1200" dirty="0" smtClean="0">
                <a:solidFill>
                  <a:schemeClr val="tx1"/>
                </a:solidFill>
                <a:effectLst/>
                <a:latin typeface="Arial" panose="020B0604020202020204" pitchFamily="34" charset="0"/>
                <a:ea typeface="+mn-ea"/>
                <a:cs typeface="+mn-cs"/>
              </a:rPr>
              <a:t>Developers can use the Intel(r) XDK, Cordova, Eclipse or command line tools to create Crosswalk applications</a:t>
            </a:r>
          </a:p>
          <a:p>
            <a:pPr lvl="0"/>
            <a:r>
              <a:rPr lang="en-US" sz="1200" kern="1200" dirty="0" smtClean="0">
                <a:solidFill>
                  <a:schemeClr val="tx1"/>
                </a:solidFill>
                <a:effectLst/>
                <a:latin typeface="Arial" panose="020B0604020202020204" pitchFamily="34" charset="0"/>
                <a:ea typeface="+mn-ea"/>
                <a:cs typeface="+mn-cs"/>
              </a:rPr>
              <a:t>Fully open source project with a roadmap, updates every 6wks, and released under a permissive BSD</a:t>
            </a:r>
          </a:p>
          <a:p>
            <a:endParaRPr lang="en-US" dirty="0"/>
          </a:p>
        </p:txBody>
      </p:sp>
      <p:sp>
        <p:nvSpPr>
          <p:cNvPr id="4" name="Slide Number Placeholder 3"/>
          <p:cNvSpPr>
            <a:spLocks noGrp="1"/>
          </p:cNvSpPr>
          <p:nvPr>
            <p:ph type="sldNum" sz="quarter" idx="10"/>
          </p:nvPr>
        </p:nvSpPr>
        <p:spPr/>
        <p:txBody>
          <a:bodyPr/>
          <a:lstStyle/>
          <a:p>
            <a:fld id="{8516284E-DAE7-45CD-A655-D9A7E9C13A45}" type="slidenum">
              <a:rPr lang="en-US" smtClean="0"/>
              <a:pPr/>
              <a:t>41</a:t>
            </a:fld>
            <a:endParaRPr lang="en-US" dirty="0"/>
          </a:p>
        </p:txBody>
      </p:sp>
    </p:spTree>
    <p:extLst>
      <p:ext uri="{BB962C8B-B14F-4D97-AF65-F5344CB8AC3E}">
        <p14:creationId xmlns:p14="http://schemas.microsoft.com/office/powerpoint/2010/main" val="31607832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0990" indent="-380990"/>
            <a:r>
              <a:rPr lang="en-US" dirty="0" smtClean="0">
                <a:solidFill>
                  <a:schemeClr val="accent1"/>
                </a:solidFill>
              </a:rPr>
              <a:t>Based on Blink and selected parts of Chromium.   Blink:</a:t>
            </a:r>
            <a:r>
              <a:rPr lang="en-US" baseline="0" dirty="0" smtClean="0">
                <a:solidFill>
                  <a:schemeClr val="accent1"/>
                </a:solidFill>
              </a:rPr>
              <a:t> most competitive HTML5 engine</a:t>
            </a:r>
            <a:endParaRPr lang="en-US" dirty="0" smtClean="0">
              <a:solidFill>
                <a:schemeClr val="accent1"/>
              </a:solidFill>
            </a:endParaRPr>
          </a:p>
          <a:p>
            <a:pPr marL="380990" indent="-380990"/>
            <a:r>
              <a:rPr lang="en-US" dirty="0" smtClean="0">
                <a:solidFill>
                  <a:schemeClr val="accent1"/>
                </a:solidFill>
              </a:rPr>
              <a:t>Work with upstream to enable features we need</a:t>
            </a:r>
          </a:p>
          <a:p>
            <a:pPr marL="380990" indent="-380990"/>
            <a:r>
              <a:rPr lang="en-US" dirty="0" smtClean="0">
                <a:solidFill>
                  <a:schemeClr val="accent1"/>
                </a:solidFill>
              </a:rPr>
              <a:t>Minimize the changes on Crosswalk Blink and Chromium</a:t>
            </a:r>
          </a:p>
          <a:p>
            <a:pPr marL="380990" indent="-380990"/>
            <a:r>
              <a:rPr lang="en-US" dirty="0" smtClean="0">
                <a:solidFill>
                  <a:schemeClr val="accent1"/>
                </a:solidFill>
              </a:rPr>
              <a:t>Crosswalk rapid release cycle always updated with the latest Chromium version.</a:t>
            </a:r>
          </a:p>
          <a:p>
            <a:pPr marL="380990" indent="-380990"/>
            <a:r>
              <a:rPr lang="en-US" dirty="0" smtClean="0">
                <a:solidFill>
                  <a:schemeClr val="accent1"/>
                </a:solidFill>
              </a:rPr>
              <a:t>API extensions in separate repositories</a:t>
            </a:r>
          </a:p>
          <a:p>
            <a:pPr lvl="2">
              <a:buFont typeface="Arial" panose="020B0604020202020204" pitchFamily="34" charset="0"/>
              <a:buChar char="•"/>
            </a:pPr>
            <a:r>
              <a:rPr lang="en-US" sz="2100" dirty="0" smtClean="0"/>
              <a:t>Cordova APIs, early or experimental W3C APIs</a:t>
            </a:r>
          </a:p>
        </p:txBody>
      </p:sp>
      <p:sp>
        <p:nvSpPr>
          <p:cNvPr id="4" name="Slide Number Placeholder 3"/>
          <p:cNvSpPr>
            <a:spLocks noGrp="1"/>
          </p:cNvSpPr>
          <p:nvPr>
            <p:ph type="sldNum" sz="quarter" idx="10"/>
          </p:nvPr>
        </p:nvSpPr>
        <p:spPr/>
        <p:txBody>
          <a:bodyPr/>
          <a:lstStyle/>
          <a:p>
            <a:fld id="{A04768E7-6947-4DC0-A149-73D31D01B585}" type="slidenum">
              <a:rPr lang="en-US" smtClean="0"/>
              <a:t>42</a:t>
            </a:fld>
            <a:endParaRPr lang="en-US"/>
          </a:p>
        </p:txBody>
      </p:sp>
    </p:spTree>
    <p:extLst>
      <p:ext uri="{BB962C8B-B14F-4D97-AF65-F5344CB8AC3E}">
        <p14:creationId xmlns:p14="http://schemas.microsoft.com/office/powerpoint/2010/main" val="7290620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3"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Intel Clear Subhead, Date, Etc.</a:t>
            </a:r>
            <a:endParaRPr lang="en-US" dirty="0"/>
          </a:p>
        </p:txBody>
      </p:sp>
      <p:pic>
        <p:nvPicPr>
          <p:cNvPr id="6" name="Picture 2"/>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832413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nd Right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4678363" y="1"/>
            <a:ext cx="4465637" cy="4768849"/>
          </a:xfrm>
          <a:solidFill>
            <a:schemeClr val="bg2">
              <a:lumMod val="60000"/>
              <a:lumOff val="40000"/>
            </a:schemeClr>
          </a:solidFill>
        </p:spPr>
        <p:txBody>
          <a:bodyPr/>
          <a:lstStyle>
            <a:lvl1pPr>
              <a:defRPr baseline="0"/>
            </a:lvl1pPr>
          </a:lstStyle>
          <a:p>
            <a:r>
              <a:rPr lang="en-US" dirty="0" smtClean="0"/>
              <a:t>Insert photo here. Drag picture to placeholder or click icon to add.</a:t>
            </a:r>
            <a:endParaRPr lang="en-US" dirty="0"/>
          </a:p>
        </p:txBody>
      </p:sp>
      <p:sp>
        <p:nvSpPr>
          <p:cNvPr id="2" name="Title 1"/>
          <p:cNvSpPr>
            <a:spLocks noGrp="1"/>
          </p:cNvSpPr>
          <p:nvPr>
            <p:ph type="title" hasCustomPrompt="1"/>
          </p:nvPr>
        </p:nvSpPr>
        <p:spPr>
          <a:xfrm>
            <a:off x="455613" y="308848"/>
            <a:ext cx="4006850" cy="868680"/>
          </a:xfrm>
        </p:spPr>
        <p:txBody>
          <a:bodyPr>
            <a:noAutofit/>
          </a:bodyPr>
          <a:lstStyle>
            <a:lvl1pPr>
              <a:defRPr sz="2800" b="0" i="0" baseline="0">
                <a:latin typeface="Intel Clear"/>
                <a:cs typeface="Intel Clear"/>
              </a:defRPr>
            </a:lvl1pPr>
          </a:lstStyle>
          <a:p>
            <a:r>
              <a:rPr lang="en-US" dirty="0" smtClean="0"/>
              <a:t>28pt Intel Clear Headline</a:t>
            </a:r>
            <a:endParaRPr lang="en-US" dirty="0"/>
          </a:p>
        </p:txBody>
      </p:sp>
      <p:sp>
        <p:nvSpPr>
          <p:cNvPr id="14" name="Footer Placeholder 2"/>
          <p:cNvSpPr>
            <a:spLocks noGrp="1"/>
          </p:cNvSpPr>
          <p:nvPr>
            <p:ph type="ftr" sz="quarter" idx="11"/>
          </p:nvPr>
        </p:nvSpPr>
        <p:spPr>
          <a:xfrm>
            <a:off x="3124200" y="4824387"/>
            <a:ext cx="2895600" cy="273844"/>
          </a:xfrm>
        </p:spPr>
        <p:txBody>
          <a:bodyPr/>
          <a:lstStyle/>
          <a:p>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29004219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White Section Brea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rgbClr val="003C7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white section break</a:t>
            </a:r>
            <a:endParaRPr lang="en-US" dirty="0"/>
          </a:p>
        </p:txBody>
      </p:sp>
      <p:sp>
        <p:nvSpPr>
          <p:cNvPr id="3" name="Text Placeholder 2"/>
          <p:cNvSpPr>
            <a:spLocks noGrp="1"/>
          </p:cNvSpPr>
          <p:nvPr>
            <p:ph type="body" idx="1" hasCustomPrompt="1"/>
          </p:nvPr>
        </p:nvSpPr>
        <p:spPr>
          <a:xfrm>
            <a:off x="455613" y="3241150"/>
            <a:ext cx="7772400" cy="1125140"/>
          </a:xfrm>
        </p:spPr>
        <p:txBody>
          <a:bodyPr anchor="t" anchorCtr="0">
            <a:noAutofit/>
          </a:bodyPr>
          <a:lstStyle>
            <a:lvl1pPr marL="0" indent="0">
              <a:buNone/>
              <a:defRPr sz="1600" b="0" baseline="0">
                <a:solidFill>
                  <a:schemeClr val="accent2"/>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Intel Clear Subhead</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240372702"/>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secHead" preserve="1">
  <p:cSld name="Blue Section Brea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455613" y="2108062"/>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a:t>
            </a:r>
            <a:br>
              <a:rPr lang="en-US" dirty="0" smtClean="0"/>
            </a:br>
            <a:r>
              <a:rPr lang="en-US" dirty="0" smtClean="0"/>
              <a:t>blue section break</a:t>
            </a:r>
            <a:endParaRPr lang="en-US" dirty="0"/>
          </a:p>
        </p:txBody>
      </p:sp>
      <p:sp>
        <p:nvSpPr>
          <p:cNvPr id="3" name="Text Placeholder 2"/>
          <p:cNvSpPr>
            <a:spLocks noGrp="1"/>
          </p:cNvSpPr>
          <p:nvPr userDrawn="1">
            <p:ph type="body" idx="1" hasCustomPrompt="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Intel Clear Subhead</a:t>
            </a:r>
            <a:endParaRPr lang="en-US" dirty="0"/>
          </a:p>
        </p:txBody>
      </p:sp>
    </p:spTree>
    <p:extLst>
      <p:ext uri="{BB962C8B-B14F-4D97-AF65-F5344CB8AC3E}">
        <p14:creationId xmlns:p14="http://schemas.microsoft.com/office/powerpoint/2010/main" val="111011233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e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55613" y="2234882"/>
            <a:ext cx="7772400" cy="1125140"/>
          </a:xfrm>
        </p:spPr>
        <p:txBody>
          <a:bodyPr anchor="t" anchorCtr="0">
            <a:noAutofit/>
          </a:bodyPr>
          <a:lstStyle>
            <a:lvl1pPr marL="0" indent="0">
              <a:buNone/>
              <a:defRPr sz="4000" b="0" baseline="0">
                <a:solidFill>
                  <a:schemeClr val="accent2"/>
                </a:solidFill>
                <a:latin typeface="Intel Clear Light" panose="020B0404020203020204" pitchFamily="34" charset="0"/>
                <a:ea typeface="Intel Clear Light" panose="020B0404020203020204" pitchFamily="34" charset="0"/>
                <a:cs typeface="Intel Clear Light" panose="020B04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40pt Intel Clear Light Body.</a:t>
            </a:r>
            <a:br>
              <a:rPr lang="en-US" dirty="0" smtClean="0"/>
            </a:br>
            <a:r>
              <a:rPr lang="en-US" dirty="0" smtClean="0"/>
              <a:t>For content that is not a section, but has a big idea in text only.</a:t>
            </a:r>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EE2556C5-CE8C-6547-B838-EA80C61A4AF7}" type="slidenum">
              <a:rPr lang="en-US" smtClean="0"/>
              <a:pPr/>
              <a:t>‹#›</a:t>
            </a:fld>
            <a:endParaRPr lang="en-US" dirty="0"/>
          </a:p>
        </p:txBody>
      </p:sp>
      <p:sp>
        <p:nvSpPr>
          <p:cNvPr id="7" name="Title 1"/>
          <p:cNvSpPr>
            <a:spLocks noGrp="1"/>
          </p:cNvSpPr>
          <p:nvPr>
            <p:ph type="title" hasCustomPrompt="1"/>
          </p:nvPr>
        </p:nvSpPr>
        <p:spPr>
          <a:xfrm>
            <a:off x="455613" y="1101794"/>
            <a:ext cx="7772400" cy="1021556"/>
          </a:xfrm>
        </p:spPr>
        <p:txBody>
          <a:bodyPr anchor="b" anchorCtr="0">
            <a:noAutofit/>
          </a:bodyPr>
          <a:lstStyle>
            <a:lvl1pPr algn="l">
              <a:lnSpc>
                <a:spcPct val="80000"/>
              </a:lnSpc>
              <a:defRPr sz="4000" b="0" cap="none" spc="0" baseline="0">
                <a:solidFill>
                  <a:srgbClr val="003C71"/>
                </a:solidFill>
                <a:latin typeface="Intel Clear" panose="020B0604020203020204" pitchFamily="34" charset="0"/>
                <a:ea typeface="Intel Clear" panose="020B0604020203020204" pitchFamily="34" charset="0"/>
                <a:cs typeface="Intel Clear" panose="020B0604020203020204" pitchFamily="34" charset="0"/>
              </a:defRPr>
            </a:lvl1pPr>
          </a:lstStyle>
          <a:p>
            <a:r>
              <a:rPr lang="en-US" dirty="0" smtClean="0"/>
              <a:t>40pt Intel Clear Heading</a:t>
            </a:r>
            <a:endParaRPr lang="en-US" dirty="0"/>
          </a:p>
        </p:txBody>
      </p:sp>
    </p:spTree>
    <p:extLst>
      <p:ext uri="{BB962C8B-B14F-4D97-AF65-F5344CB8AC3E}">
        <p14:creationId xmlns:p14="http://schemas.microsoft.com/office/powerpoint/2010/main" val="4001256292"/>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Section Break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13" y="2260088"/>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54pt Intel Clear Pro blue section</a:t>
            </a:r>
            <a:endParaRPr lang="en-US" dirty="0"/>
          </a:p>
        </p:txBody>
      </p:sp>
      <p:sp>
        <p:nvSpPr>
          <p:cNvPr id="3" name="Text Placeholder 2"/>
          <p:cNvSpPr>
            <a:spLocks noGrp="1"/>
          </p:cNvSpPr>
          <p:nvPr>
            <p:ph type="body" idx="1" hasCustomPrompt="1"/>
          </p:nvPr>
        </p:nvSpPr>
        <p:spPr>
          <a:xfrm>
            <a:off x="455613" y="3348787"/>
            <a:ext cx="7772400" cy="1125140"/>
          </a:xfrm>
        </p:spPr>
        <p:txBody>
          <a:bodyPr anchor="t" anchorCtr="0">
            <a:noAutofit/>
          </a:bodyPr>
          <a:lstStyle>
            <a:lvl1pPr marL="0" indent="0">
              <a:buNone/>
              <a:defRPr sz="1600" b="0" baseline="0">
                <a:solidFill>
                  <a:srgbClr val="F3D54E"/>
                </a:solidFill>
                <a:latin typeface="+mn-lt"/>
                <a:cs typeface="Intel Clear" panose="020B0604020203020204"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16pt Intel Clear Subhead</a:t>
            </a:r>
            <a:endParaRPr lang="en-US" dirty="0"/>
          </a:p>
        </p:txBody>
      </p:sp>
      <p:sp>
        <p:nvSpPr>
          <p:cNvPr id="5" name="Picture Placeholder 4"/>
          <p:cNvSpPr>
            <a:spLocks noGrp="1"/>
          </p:cNvSpPr>
          <p:nvPr>
            <p:ph type="pic" sz="quarter" idx="13" hasCustomPrompt="1"/>
          </p:nvPr>
        </p:nvSpPr>
        <p:spPr>
          <a:xfrm>
            <a:off x="0" y="1"/>
            <a:ext cx="9144000" cy="2574131"/>
          </a:xfrm>
          <a:solidFill>
            <a:schemeClr val="bg2">
              <a:lumMod val="60000"/>
              <a:lumOff val="40000"/>
            </a:schemeClr>
          </a:solidFill>
        </p:spPr>
        <p:txBody>
          <a:bodyPr/>
          <a:lstStyle>
            <a:lvl1pPr>
              <a:defRPr baseline="0">
                <a:solidFill>
                  <a:srgbClr val="0071C5"/>
                </a:solidFill>
              </a:defRPr>
            </a:lvl1pPr>
          </a:lstStyle>
          <a:p>
            <a:r>
              <a:rPr lang="en-US" dirty="0" smtClean="0"/>
              <a:t>Insert photo here. Drag picture to placeholder or click icon to add.</a:t>
            </a:r>
            <a:endParaRPr lang="en-US" dirty="0"/>
          </a:p>
        </p:txBody>
      </p:sp>
    </p:spTree>
    <p:extLst>
      <p:ext uri="{BB962C8B-B14F-4D97-AF65-F5344CB8AC3E}">
        <p14:creationId xmlns:p14="http://schemas.microsoft.com/office/powerpoint/2010/main" val="384376213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124200" y="4824387"/>
            <a:ext cx="2895600" cy="273844"/>
          </a:xfrm>
        </p:spPr>
        <p:txBody>
          <a:bodyPr/>
          <a:lstStyle/>
          <a:p>
            <a:endParaRPr lang="en-US" dirty="0"/>
          </a:p>
        </p:txBody>
      </p:sp>
      <p:sp>
        <p:nvSpPr>
          <p:cNvPr id="5" name="Slide Number Placeholder 4"/>
          <p:cNvSpPr>
            <a:spLocks noGrp="1"/>
          </p:cNvSpPr>
          <p:nvPr>
            <p:ph type="sldNum" sz="quarter" idx="12"/>
          </p:nvPr>
        </p:nvSpPr>
        <p:spPr/>
        <p:txBody>
          <a:bodyPr/>
          <a:lstStyle/>
          <a:p>
            <a:fld id="{EE2556C5-CE8C-6547-B838-EA80C61A4AF7}" type="slidenum">
              <a:rPr lang="en-US" smtClean="0"/>
              <a:pPr/>
              <a:t>‹#›</a:t>
            </a:fld>
            <a:endParaRPr lang="en-US" dirty="0"/>
          </a:p>
        </p:txBody>
      </p:sp>
      <p:sp>
        <p:nvSpPr>
          <p:cNvPr id="6"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413716963"/>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3328961672"/>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2" descr="\\.psf\Home\Desktop\Intel.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009676"/>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Title Slide with Photo">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Rectangle 9"/>
          <p:cNvSpPr/>
          <p:nvPr userDrawn="1"/>
        </p:nvSpPr>
        <p:spPr>
          <a:xfrm>
            <a:off x="0" y="0"/>
            <a:ext cx="9144000" cy="4768850"/>
          </a:xfrm>
          <a:prstGeom prst="rect">
            <a:avLst/>
          </a:prstGeom>
          <a:solidFill>
            <a:srgbClr val="0071C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71C5"/>
              </a:solidFill>
            </a:endParaRPr>
          </a:p>
        </p:txBody>
      </p:sp>
      <p:pic>
        <p:nvPicPr>
          <p:cNvPr id="7" name="Picture 2" descr="\\.psf\Home\Desktop\Intel.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477432" y="1875130"/>
            <a:ext cx="2108795" cy="138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5413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1_Back Cover Radial Gradi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a:xfrm>
            <a:off x="454026" y="4915796"/>
            <a:ext cx="1910779" cy="92333"/>
          </a:xfrm>
          <a:prstGeom prst="rect">
            <a:avLst/>
          </a:prstGeom>
        </p:spPr>
        <p:txBody>
          <a:bodyPr wrap="none" lIns="0" tIns="0" rIns="0" bIns="0">
            <a:spAutoFit/>
          </a:bodyPr>
          <a:lstStyle/>
          <a:p>
            <a:pPr algn="l" rtl="0"/>
            <a:r>
              <a:rPr lang="en-US" sz="600" b="0" i="0" u="none" strike="noStrike" kern="1200" baseline="0" dirty="0" smtClean="0">
                <a:solidFill>
                  <a:schemeClr val="bg1"/>
                </a:solidFill>
                <a:latin typeface="+mn-lt"/>
                <a:ea typeface="+mn-ea"/>
                <a:cs typeface="Neo Sans Intel"/>
              </a:rPr>
              <a:t>Placeholder Footer Copy / BU Logo or Name Goes Here</a:t>
            </a:r>
          </a:p>
        </p:txBody>
      </p:sp>
      <p:pic>
        <p:nvPicPr>
          <p:cNvPr id="7" name="Picture 6" descr="int_experience_wht_rgb_30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3490232" y="1693326"/>
            <a:ext cx="2085380" cy="2113879"/>
          </a:xfrm>
          <a:prstGeom prst="rect">
            <a:avLst/>
          </a:prstGeom>
        </p:spPr>
      </p:pic>
    </p:spTree>
    <p:extLst>
      <p:ext uri="{BB962C8B-B14F-4D97-AF65-F5344CB8AC3E}">
        <p14:creationId xmlns:p14="http://schemas.microsoft.com/office/powerpoint/2010/main" val="14748318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Radial Gradient">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radial gradient</a:t>
            </a:r>
            <a:endParaRPr lang="en-US" dirty="0"/>
          </a:p>
        </p:txBody>
      </p:sp>
      <p:sp>
        <p:nvSpPr>
          <p:cNvPr id="9"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Intel Clear Subhead, Date, Etc.</a:t>
            </a:r>
            <a:endParaRPr lang="en-US" dirty="0"/>
          </a:p>
        </p:txBody>
      </p:sp>
      <p:pic>
        <p:nvPicPr>
          <p:cNvPr id="10" name="Picture 9" descr="int_experience_hrz_wht_rgb_1500.png"/>
          <p:cNvPicPr>
            <a:picLocks noChangeAspect="1"/>
          </p:cNvPicPr>
          <p:nvPr userDrawn="1"/>
        </p:nvPicPr>
        <p:blipFill>
          <a:blip r:embed="rId3">
            <a:alphaModFix/>
            <a:extLst>
              <a:ext uri="{28A0092B-C50C-407E-A947-70E740481C1C}">
                <a14:useLocalDpi xmlns:a14="http://schemas.microsoft.com/office/drawing/2010/main" val="0"/>
              </a:ext>
            </a:extLst>
          </a:blip>
          <a:stretch>
            <a:fillRect/>
          </a:stretch>
        </p:blipFill>
        <p:spPr>
          <a:xfrm>
            <a:off x="460693" y="389228"/>
            <a:ext cx="2121766" cy="887284"/>
          </a:xfrm>
          <a:prstGeom prst="rect">
            <a:avLst/>
          </a:prstGeom>
        </p:spPr>
      </p:pic>
    </p:spTree>
    <p:extLst>
      <p:ext uri="{BB962C8B-B14F-4D97-AF65-F5344CB8AC3E}">
        <p14:creationId xmlns:p14="http://schemas.microsoft.com/office/powerpoint/2010/main" val="104506817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Large Bullet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a:lvl1pPr>
          </a:lstStyle>
          <a:p>
            <a:r>
              <a:rPr lang="en-US" dirty="0" err="1" smtClean="0"/>
              <a:t>28pt</a:t>
            </a:r>
            <a:r>
              <a:rPr lang="en-US" dirty="0" smtClean="0"/>
              <a:t> Intel Clear Light Headline</a:t>
            </a:r>
            <a:endParaRPr lang="en-US" dirty="0"/>
          </a:p>
        </p:txBody>
      </p:sp>
      <p:sp>
        <p:nvSpPr>
          <p:cNvPr id="9" name="Content Placeholder 8"/>
          <p:cNvSpPr>
            <a:spLocks noGrp="1"/>
          </p:cNvSpPr>
          <p:nvPr>
            <p:ph sz="quarter" idx="13" hasCustomPrompt="1"/>
          </p:nvPr>
        </p:nvSpPr>
        <p:spPr>
          <a:xfrm>
            <a:off x="455613" y="1203325"/>
            <a:ext cx="8228012" cy="3425825"/>
          </a:xfrm>
        </p:spPr>
        <p:txBody>
          <a:bodyPr/>
          <a:lstStyle>
            <a:lvl2pPr>
              <a:defRPr sz="1800"/>
            </a:lvl2pPr>
            <a:lvl3pPr>
              <a:defRPr sz="1800"/>
            </a:lvl3pPr>
            <a:lvl4pPr>
              <a:defRPr sz="1600"/>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82887389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Right Half Image">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4678363" y="1"/>
            <a:ext cx="4465637" cy="5143499"/>
          </a:xfrm>
          <a:solidFill>
            <a:schemeClr val="bg2">
              <a:lumMod val="20000"/>
              <a:lumOff val="80000"/>
            </a:schemeClr>
          </a:solidFill>
        </p:spPr>
        <p:txBody>
          <a:bodyPr/>
          <a:lstStyle/>
          <a:p>
            <a:r>
              <a:rPr lang="en-US" smtClean="0"/>
              <a:t>Drag picture to placeholder or click icon to add</a:t>
            </a:r>
            <a:endParaRPr lang="en-US"/>
          </a:p>
        </p:txBody>
      </p:sp>
      <p:sp>
        <p:nvSpPr>
          <p:cNvPr id="19" name="Picture Placeholder 10"/>
          <p:cNvSpPr>
            <a:spLocks noGrp="1" noChangeAspect="1"/>
          </p:cNvSpPr>
          <p:nvPr>
            <p:ph type="pic" sz="quarter" idx="14"/>
          </p:nvPr>
        </p:nvSpPr>
        <p:spPr>
          <a:xfrm>
            <a:off x="0" y="4805172"/>
            <a:ext cx="9144000" cy="338328"/>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sz="100">
                <a:solidFill>
                  <a:schemeClr val="bg1"/>
                </a:solidFill>
              </a:defRPr>
            </a:lvl1pPr>
          </a:lstStyle>
          <a:p>
            <a:r>
              <a:rPr lang="en-US" smtClean="0"/>
              <a:t>Drag picture to placeholder or click icon to add</a:t>
            </a:r>
            <a:endParaRPr lang="en-US"/>
          </a:p>
        </p:txBody>
      </p:sp>
      <p:sp>
        <p:nvSpPr>
          <p:cNvPr id="2" name="Title 1"/>
          <p:cNvSpPr>
            <a:spLocks noGrp="1"/>
          </p:cNvSpPr>
          <p:nvPr>
            <p:ph type="title" hasCustomPrompt="1"/>
          </p:nvPr>
        </p:nvSpPr>
        <p:spPr>
          <a:xfrm>
            <a:off x="455613" y="308848"/>
            <a:ext cx="4006850" cy="868680"/>
          </a:xfrm>
        </p:spPr>
        <p:txBody>
          <a:bodyPr>
            <a:noAutofit/>
          </a:bodyPr>
          <a:lstStyle>
            <a:lvl1pPr>
              <a:defRPr sz="2800" baseline="0"/>
            </a:lvl1pPr>
          </a:lstStyle>
          <a:p>
            <a:r>
              <a:rPr lang="en-US" dirty="0" err="1" smtClean="0"/>
              <a:t>28pt</a:t>
            </a:r>
            <a:r>
              <a:rPr lang="en-US" dirty="0" smtClean="0"/>
              <a:t> Intel Clear Light Headline</a:t>
            </a:r>
            <a:endParaRPr lang="en-US" dirty="0"/>
          </a:p>
        </p:txBody>
      </p:sp>
      <p:sp>
        <p:nvSpPr>
          <p:cNvPr id="13" name="Date Placeholder 1"/>
          <p:cNvSpPr>
            <a:spLocks noGrp="1"/>
          </p:cNvSpPr>
          <p:nvPr>
            <p:ph type="dt" sz="half" idx="10"/>
          </p:nvPr>
        </p:nvSpPr>
        <p:spPr>
          <a:xfrm>
            <a:off x="457200" y="4767263"/>
            <a:ext cx="2133600" cy="273844"/>
          </a:xfrm>
          <a:prstGeom prst="rect">
            <a:avLst/>
          </a:prstGeom>
        </p:spPr>
        <p:txBody>
          <a:bodyPr/>
          <a:lstStyle/>
          <a:p>
            <a:endParaRPr lang="en-US"/>
          </a:p>
        </p:txBody>
      </p:sp>
      <p:sp>
        <p:nvSpPr>
          <p:cNvPr id="14" name="Footer Placeholder 2"/>
          <p:cNvSpPr>
            <a:spLocks noGrp="1"/>
          </p:cNvSpPr>
          <p:nvPr>
            <p:ph type="ftr" sz="quarter" idx="11"/>
          </p:nvPr>
        </p:nvSpPr>
        <p:spPr>
          <a:xfrm>
            <a:off x="3124200" y="4767263"/>
            <a:ext cx="2895600" cy="273844"/>
          </a:xfrm>
        </p:spPr>
        <p:txBody>
          <a:bodyPr/>
          <a:lstStyle/>
          <a:p>
            <a:endParaRPr lang="en-US"/>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17" name="Content Placeholder 2"/>
          <p:cNvSpPr>
            <a:spLocks noGrp="1"/>
          </p:cNvSpPr>
          <p:nvPr>
            <p:ph sz="half" idx="1" hasCustomPrompt="1"/>
          </p:nvPr>
        </p:nvSpPr>
        <p:spPr>
          <a:xfrm>
            <a:off x="455614" y="1325244"/>
            <a:ext cx="4006850"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Tree>
    <p:extLst>
      <p:ext uri="{BB962C8B-B14F-4D97-AF65-F5344CB8AC3E}">
        <p14:creationId xmlns:p14="http://schemas.microsoft.com/office/powerpoint/2010/main" val="332395800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4767263"/>
            <a:ext cx="2133600" cy="273844"/>
          </a:xfrm>
          <a:prstGeom prst="rect">
            <a:avLst/>
          </a:prstGeom>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p:txBody>
          <a:bodyPr/>
          <a:lstStyle>
            <a:lvl1pPr>
              <a:defRPr/>
            </a:lvl1pPr>
          </a:lstStyle>
          <a:p>
            <a:r>
              <a:rPr lang="en-US" dirty="0" err="1" smtClean="0"/>
              <a:t>28pt</a:t>
            </a:r>
            <a:r>
              <a:rPr lang="en-US" dirty="0" smtClean="0"/>
              <a:t> Intel Clear Light Headline</a:t>
            </a:r>
            <a:endParaRPr lang="en-US" dirty="0"/>
          </a:p>
        </p:txBody>
      </p:sp>
      <p:sp>
        <p:nvSpPr>
          <p:cNvPr id="8" name="Content Placeholder 7"/>
          <p:cNvSpPr>
            <a:spLocks noGrp="1"/>
          </p:cNvSpPr>
          <p:nvPr>
            <p:ph sz="quarter" idx="13" hasCustomPrompt="1"/>
          </p:nvPr>
        </p:nvSpPr>
        <p:spPr>
          <a:xfrm>
            <a:off x="455613" y="1203325"/>
            <a:ext cx="8228012" cy="3425825"/>
          </a:xfrm>
        </p:spPr>
        <p:txBody>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4283789285"/>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Blank Crosswal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sp>
        <p:nvSpPr>
          <p:cNvPr id="5" name="Rectangle 4"/>
          <p:cNvSpPr/>
          <p:nvPr userDrawn="1"/>
        </p:nvSpPr>
        <p:spPr>
          <a:xfrm>
            <a:off x="0" y="4629150"/>
            <a:ext cx="9144000" cy="51435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4688898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rosswalk with URL">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a:t>
            </a:fld>
            <a:endParaRPr lang="en-US" dirty="0"/>
          </a:p>
        </p:txBody>
      </p:sp>
      <p:grpSp>
        <p:nvGrpSpPr>
          <p:cNvPr id="6" name="Group 5"/>
          <p:cNvGrpSpPr/>
          <p:nvPr userDrawn="1"/>
        </p:nvGrpSpPr>
        <p:grpSpPr>
          <a:xfrm>
            <a:off x="0" y="4629150"/>
            <a:ext cx="9144000" cy="514350"/>
            <a:chOff x="-101600" y="6185848"/>
            <a:chExt cx="12311797" cy="685800"/>
          </a:xfrm>
        </p:grpSpPr>
        <p:sp>
          <p:nvSpPr>
            <p:cNvPr id="7" name="Rectangle 6"/>
            <p:cNvSpPr/>
            <p:nvPr/>
          </p:nvSpPr>
          <p:spPr>
            <a:xfrm>
              <a:off x="-101600" y="6185848"/>
              <a:ext cx="12311797" cy="68580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p:cNvSpPr/>
            <p:nvPr/>
          </p:nvSpPr>
          <p:spPr>
            <a:xfrm>
              <a:off x="355544" y="6305667"/>
              <a:ext cx="11633256" cy="471924"/>
            </a:xfrm>
            <a:prstGeom prst="rect">
              <a:avLst/>
            </a:prstGeom>
          </p:spPr>
          <p:txBody>
            <a:bodyPr wrap="square">
              <a:spAutoFit/>
            </a:bodyPr>
            <a:lstStyle/>
            <a:p>
              <a:pPr marL="300038" lvl="1">
                <a:spcAft>
                  <a:spcPts val="675"/>
                </a:spcAft>
                <a:tabLst>
                  <a:tab pos="3039666" algn="l"/>
                </a:tabLst>
              </a:pPr>
              <a:r>
                <a:rPr lang="en-US" sz="1700" b="1" dirty="0">
                  <a:solidFill>
                    <a:schemeClr val="bg1"/>
                  </a:solidFill>
                  <a:cs typeface="Calibri" pitchFamily="34" charset="0"/>
                </a:rPr>
                <a:t>crosswalk-project.org 	       						 @xwalk_project</a:t>
              </a: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7785" y="6427637"/>
              <a:ext cx="397292" cy="242248"/>
            </a:xfrm>
            <a:prstGeom prst="rect">
              <a:avLst/>
            </a:prstGeom>
          </p:spPr>
        </p:pic>
      </p:grpSp>
    </p:spTree>
    <p:extLst>
      <p:ext uri="{BB962C8B-B14F-4D97-AF65-F5344CB8AC3E}">
        <p14:creationId xmlns:p14="http://schemas.microsoft.com/office/powerpoint/2010/main" val="2313427372"/>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gradFill>
          <a:gsLst>
            <a:gs pos="0">
              <a:schemeClr val="tx2"/>
            </a:gs>
            <a:gs pos="50000">
              <a:schemeClr val="accent2"/>
            </a:gs>
          </a:gsLst>
          <a:lin ang="18900000" scaled="1"/>
        </a:gradFill>
        <a:effectLst/>
      </p:bgPr>
    </p:bg>
    <p:spTree>
      <p:nvGrpSpPr>
        <p:cNvPr id="1" name=""/>
        <p:cNvGrpSpPr/>
        <p:nvPr/>
      </p:nvGrpSpPr>
      <p:grpSpPr>
        <a:xfrm>
          <a:off x="0" y="0"/>
          <a:ext cx="0" cy="0"/>
          <a:chOff x="0" y="0"/>
          <a:chExt cx="0" cy="0"/>
        </a:xfrm>
      </p:grpSpPr>
      <p:sp>
        <p:nvSpPr>
          <p:cNvPr id="10"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pic>
        <p:nvPicPr>
          <p:cNvPr id="9"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451797" y="383169"/>
            <a:ext cx="1248049" cy="829850"/>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1"/>
          <p:cNvSpPr>
            <a:spLocks noGrp="1"/>
          </p:cNvSpPr>
          <p:nvPr>
            <p:ph type="ctrTitle" hasCustomPrompt="1"/>
          </p:nvPr>
        </p:nvSpPr>
        <p:spPr>
          <a:xfrm>
            <a:off x="444687" y="2479422"/>
            <a:ext cx="8212886" cy="1102519"/>
          </a:xfrm>
        </p:spPr>
        <p:txBody>
          <a:bodyPr lIns="0" rIns="0" anchor="b" anchorCtr="0">
            <a:noAutofit/>
          </a:bodyPr>
          <a:lstStyle>
            <a:lvl1pPr>
              <a:lnSpc>
                <a:spcPct val="80000"/>
              </a:lnSpc>
              <a:defRPr sz="6500" b="0"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65pt Intel Clear pro Title</a:t>
            </a:r>
            <a:br>
              <a:rPr lang="en-US" dirty="0" smtClean="0"/>
            </a:br>
            <a:r>
              <a:rPr lang="en-US" dirty="0" smtClean="0"/>
              <a:t>with image</a:t>
            </a:r>
            <a:endParaRPr lang="en-US" dirty="0"/>
          </a:p>
        </p:txBody>
      </p:sp>
      <p:sp>
        <p:nvSpPr>
          <p:cNvPr id="14" name="Subtitle 2"/>
          <p:cNvSpPr>
            <a:spLocks noGrp="1"/>
          </p:cNvSpPr>
          <p:nvPr>
            <p:ph type="subTitle" idx="1" hasCustomPrompt="1"/>
          </p:nvPr>
        </p:nvSpPr>
        <p:spPr>
          <a:xfrm>
            <a:off x="455613"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16pt Intel Clear Subhead, Date, Etc.</a:t>
            </a:r>
            <a:endParaRPr lang="en-US" dirty="0"/>
          </a:p>
        </p:txBody>
      </p:sp>
    </p:spTree>
    <p:extLst>
      <p:ext uri="{BB962C8B-B14F-4D97-AF65-F5344CB8AC3E}">
        <p14:creationId xmlns:p14="http://schemas.microsoft.com/office/powerpoint/2010/main" val="18083241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Content Placeholder 8"/>
          <p:cNvSpPr>
            <a:spLocks noGrp="1"/>
          </p:cNvSpPr>
          <p:nvPr>
            <p:ph sz="quarter" idx="13" hasCustomPrompt="1"/>
          </p:nvPr>
        </p:nvSpPr>
        <p:spPr>
          <a:xfrm>
            <a:off x="455613" y="1203325"/>
            <a:ext cx="8228012" cy="3425825"/>
          </a:xfrm>
        </p:spPr>
        <p:txBody>
          <a:bodyPr/>
          <a:lstStyle>
            <a:lvl1pPr>
              <a:defRPr>
                <a:solidFill>
                  <a:srgbClr val="0071C5"/>
                </a:solidFill>
              </a:defRPr>
            </a:lvl1pPr>
            <a:lvl2pPr>
              <a:defRPr sz="1800"/>
            </a:lvl2pPr>
            <a:lvl3pPr>
              <a:defRPr sz="1800"/>
            </a:lvl3pPr>
            <a:lvl4pPr>
              <a:defRPr sz="1600"/>
            </a:lvl4pPr>
          </a:lstStyle>
          <a:p>
            <a:pPr lvl="0"/>
            <a:r>
              <a:rPr lang="en-US" dirty="0" smtClean="0"/>
              <a:t>18pt Intel Clear body text</a:t>
            </a:r>
          </a:p>
          <a:p>
            <a:pPr lvl="1"/>
            <a:r>
              <a:rPr lang="en-US" dirty="0" smtClean="0"/>
              <a:t>18pt Intel Clear bullet one</a:t>
            </a:r>
          </a:p>
          <a:p>
            <a:pPr lvl="2"/>
            <a:r>
              <a:rPr lang="en-US" dirty="0" smtClean="0"/>
              <a:t>18pt Intel Clear sub-bullet</a:t>
            </a:r>
          </a:p>
          <a:p>
            <a:pPr lvl="3"/>
            <a:r>
              <a:rPr lang="en-US" dirty="0" smtClean="0"/>
              <a:t>16pt Intel Clear fourth level</a:t>
            </a:r>
          </a:p>
          <a:p>
            <a:pPr lvl="4"/>
            <a:r>
              <a:rPr lang="en-US" dirty="0" err="1" smtClean="0"/>
              <a:t>14pt</a:t>
            </a:r>
            <a:r>
              <a:rPr lang="en-US" dirty="0" smtClean="0"/>
              <a:t> Intel Clear fifth level</a:t>
            </a:r>
            <a:endParaRPr lang="en-US" dirty="0"/>
          </a:p>
        </p:txBody>
      </p:sp>
    </p:spTree>
    <p:extLst>
      <p:ext uri="{BB962C8B-B14F-4D97-AF65-F5344CB8AC3E}">
        <p14:creationId xmlns:p14="http://schemas.microsoft.com/office/powerpoint/2010/main" val="1358511826"/>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with Image">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
        <p:nvSpPr>
          <p:cNvPr id="9" name="Picture Placeholder 8"/>
          <p:cNvSpPr>
            <a:spLocks noGrp="1"/>
          </p:cNvSpPr>
          <p:nvPr>
            <p:ph type="pic" sz="quarter" idx="13"/>
          </p:nvPr>
        </p:nvSpPr>
        <p:spPr>
          <a:xfrm>
            <a:off x="4830763" y="943430"/>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
        <p:nvSpPr>
          <p:cNvPr id="10" name="Picture Placeholder 8"/>
          <p:cNvSpPr>
            <a:spLocks noGrp="1"/>
          </p:cNvSpPr>
          <p:nvPr>
            <p:ph type="pic" sz="quarter" idx="14"/>
          </p:nvPr>
        </p:nvSpPr>
        <p:spPr>
          <a:xfrm>
            <a:off x="4830763" y="2843897"/>
            <a:ext cx="3181123" cy="1670950"/>
          </a:xfrm>
          <a:solidFill>
            <a:schemeClr val="bg2">
              <a:lumMod val="60000"/>
              <a:lumOff val="40000"/>
            </a:schemeClr>
          </a:solidFill>
        </p:spPr>
        <p:txBody>
          <a:bodyPr/>
          <a:lstStyle>
            <a:lvl1pPr>
              <a:defRPr sz="1800">
                <a:latin typeface="Intel Clear"/>
              </a:defRPr>
            </a:lvl1pPr>
          </a:lstStyle>
          <a:p>
            <a:endParaRPr lang="en-US" sz="1100" dirty="0">
              <a:latin typeface="Arial"/>
            </a:endParaRPr>
          </a:p>
        </p:txBody>
      </p:sp>
    </p:spTree>
    <p:extLst>
      <p:ext uri="{BB962C8B-B14F-4D97-AF65-F5344CB8AC3E}">
        <p14:creationId xmlns:p14="http://schemas.microsoft.com/office/powerpoint/2010/main" val="2598914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E2556C5-CE8C-6547-B838-EA80C61A4AF7}" type="slidenum">
              <a:rPr lang="en-US" smtClean="0"/>
              <a:pPr/>
              <a:t>‹#›</a:t>
            </a:fld>
            <a:endParaRPr lang="en-US" dirty="0"/>
          </a:p>
        </p:txBody>
      </p:sp>
      <p:sp>
        <p:nvSpPr>
          <p:cNvPr id="15" name="Content Placeholder 2"/>
          <p:cNvSpPr>
            <a:spLocks noGrp="1"/>
          </p:cNvSpPr>
          <p:nvPr>
            <p:ph sz="half" idx="1" hasCustomPrompt="1"/>
          </p:nvPr>
        </p:nvSpPr>
        <p:spPr>
          <a:xfrm>
            <a:off x="455613" y="1203324"/>
            <a:ext cx="4006851"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6" name="Content Placeholder 2"/>
          <p:cNvSpPr>
            <a:spLocks noGrp="1"/>
          </p:cNvSpPr>
          <p:nvPr>
            <p:ph sz="half" idx="13" hasCustomPrompt="1"/>
          </p:nvPr>
        </p:nvSpPr>
        <p:spPr>
          <a:xfrm>
            <a:off x="4678363" y="1203324"/>
            <a:ext cx="4005264" cy="3425825"/>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8"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4062063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with Attribut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5613" y="1203325"/>
            <a:ext cx="8228013" cy="3425825"/>
          </a:xfrm>
        </p:spPr>
        <p:txBody>
          <a:bodyPr anchor="ctr" anchorCtr="0"/>
          <a:lstStyle>
            <a:lvl1pPr marL="190500" indent="-190500">
              <a:defRPr sz="3600" b="1" baseline="0">
                <a:solidFill>
                  <a:schemeClr val="accent2"/>
                </a:solidFill>
                <a:latin typeface="+mn-lt"/>
                <a:cs typeface="Intel Clear Light" panose="020B0404020203020204" pitchFamily="34" charset="0"/>
              </a:defRPr>
            </a:lvl1pPr>
            <a:lvl2pPr marL="417513" indent="-225425">
              <a:buFont typeface="Lucida Grande"/>
              <a:buChar char="−"/>
              <a:defRPr sz="1200" baseline="0">
                <a:latin typeface="+mn-lt"/>
                <a:cs typeface="Intel Clear" panose="020B0604020203020204" pitchFamily="34" charset="0"/>
              </a:defRPr>
            </a:lvl2pPr>
            <a:lvl3pPr marL="685800" indent="-228600">
              <a:defRPr sz="1200">
                <a:latin typeface="+mn-lt"/>
              </a:defRPr>
            </a:lvl3pPr>
            <a:lvl4pPr>
              <a:defRPr sz="1100">
                <a:latin typeface="+mn-lt"/>
              </a:defRPr>
            </a:lvl4pPr>
            <a:lvl5pPr>
              <a:defRPr sz="1050">
                <a:latin typeface="+mn-lt"/>
              </a:defRPr>
            </a:lvl5pPr>
          </a:lstStyle>
          <a:p>
            <a:pPr lvl="0"/>
            <a:r>
              <a:rPr lang="en-US" dirty="0" smtClean="0"/>
              <a:t>“36pt Intel Clear Bold Text”</a:t>
            </a:r>
          </a:p>
          <a:p>
            <a:pPr lvl="1"/>
            <a:r>
              <a:rPr lang="en-US" dirty="0" err="1" smtClean="0"/>
              <a:t>12pt</a:t>
            </a:r>
            <a:r>
              <a:rPr lang="en-US" dirty="0" smtClean="0"/>
              <a:t> Attribution</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E2556C5-CE8C-6547-B838-EA80C61A4AF7}" type="slidenum">
              <a:rPr lang="en-US" smtClean="0"/>
              <a:pPr/>
              <a:t>‹#›</a:t>
            </a:fld>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119294656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ull Bleed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0"/>
            <a:ext cx="9144000" cy="4768850"/>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4" name="Footer Placeholder 2"/>
          <p:cNvSpPr>
            <a:spLocks noGrp="1"/>
          </p:cNvSpPr>
          <p:nvPr>
            <p:ph type="ftr" sz="quarter" idx="11"/>
          </p:nvPr>
        </p:nvSpPr>
        <p:spPr>
          <a:xfrm>
            <a:off x="3124200" y="4824387"/>
            <a:ext cx="2895600" cy="273844"/>
          </a:xfrm>
        </p:spPr>
        <p:txBody>
          <a:bodyPr/>
          <a:lstStyle/>
          <a:p>
            <a:endParaRPr lang="en-US" dirty="0"/>
          </a:p>
        </p:txBody>
      </p:sp>
      <p:sp>
        <p:nvSpPr>
          <p:cNvPr id="7"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363820729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and Bottom Half Image">
    <p:spTree>
      <p:nvGrpSpPr>
        <p:cNvPr id="1" name=""/>
        <p:cNvGrpSpPr/>
        <p:nvPr/>
      </p:nvGrpSpPr>
      <p:grpSpPr>
        <a:xfrm>
          <a:off x="0" y="0"/>
          <a:ext cx="0" cy="0"/>
          <a:chOff x="0" y="0"/>
          <a:chExt cx="0" cy="0"/>
        </a:xfrm>
      </p:grpSpPr>
      <p:sp>
        <p:nvSpPr>
          <p:cNvPr id="9" name="Picture Placeholder 8"/>
          <p:cNvSpPr>
            <a:spLocks noGrp="1"/>
          </p:cNvSpPr>
          <p:nvPr>
            <p:ph type="pic" sz="quarter" idx="13" hasCustomPrompt="1"/>
          </p:nvPr>
        </p:nvSpPr>
        <p:spPr>
          <a:xfrm>
            <a:off x="0" y="2574131"/>
            <a:ext cx="9144000" cy="2194719"/>
          </a:xfrm>
          <a:solidFill>
            <a:schemeClr val="bg2">
              <a:lumMod val="60000"/>
              <a:lumOff val="40000"/>
            </a:schemeClr>
          </a:solidFill>
        </p:spPr>
        <p:txBody>
          <a:bodyPr/>
          <a:lstStyle>
            <a:lvl1pPr marL="0" marR="0" indent="0" algn="l" defTabSz="457200" rtl="0" eaLnBrk="1" fontAlgn="auto" latinLnBrk="0" hangingPunct="1">
              <a:lnSpc>
                <a:spcPct val="100000"/>
              </a:lnSpc>
              <a:spcBef>
                <a:spcPts val="1200"/>
              </a:spcBef>
              <a:spcAft>
                <a:spcPts val="0"/>
              </a:spcAft>
              <a:buClrTx/>
              <a:buSzTx/>
              <a:buFont typeface="Wingdings" panose="05000000000000000000" pitchFamily="2" charset="2"/>
              <a:buNone/>
              <a:tabLst/>
              <a:defRPr baseline="0"/>
            </a:lvl1pPr>
          </a:lstStyle>
          <a:p>
            <a:r>
              <a:rPr lang="en-US" dirty="0" smtClean="0"/>
              <a:t>Insert photo here. Drag picture to placeholder or click icon to add.</a:t>
            </a:r>
          </a:p>
        </p:txBody>
      </p:sp>
      <p:sp>
        <p:nvSpPr>
          <p:cNvPr id="14" name="Footer Placeholder 2"/>
          <p:cNvSpPr>
            <a:spLocks noGrp="1"/>
          </p:cNvSpPr>
          <p:nvPr>
            <p:ph type="ftr" sz="quarter" idx="11"/>
          </p:nvPr>
        </p:nvSpPr>
        <p:spPr>
          <a:xfrm>
            <a:off x="3124200" y="4824387"/>
            <a:ext cx="2895600" cy="273844"/>
          </a:xfrm>
        </p:spPr>
        <p:txBody>
          <a:bodyPr/>
          <a:lstStyle/>
          <a:p>
            <a:endParaRPr lang="en-US" dirty="0"/>
          </a:p>
        </p:txBody>
      </p:sp>
      <p:sp>
        <p:nvSpPr>
          <p:cNvPr id="6" name="Slide Number Placeholder 5"/>
          <p:cNvSpPr>
            <a:spLocks noGrp="1"/>
          </p:cNvSpPr>
          <p:nvPr>
            <p:ph type="sldNum" sz="quarter" idx="12"/>
          </p:nvPr>
        </p:nvSpPr>
        <p:spPr>
          <a:xfrm>
            <a:off x="6872352" y="4824387"/>
            <a:ext cx="2133600" cy="273844"/>
          </a:xfrm>
        </p:spPr>
        <p:txBody>
          <a:bodyPr/>
          <a:lstStyle/>
          <a:p>
            <a:fld id="{EE2556C5-CE8C-6547-B838-EA80C61A4AF7}" type="slidenum">
              <a:rPr lang="en-US" smtClean="0"/>
              <a:pPr/>
              <a:t>‹#›</a:t>
            </a:fld>
            <a:endParaRPr lang="en-US" dirty="0"/>
          </a:p>
        </p:txBody>
      </p:sp>
      <p:sp>
        <p:nvSpPr>
          <p:cNvPr id="18" name="Content Placeholder 2"/>
          <p:cNvSpPr>
            <a:spLocks noGrp="1"/>
          </p:cNvSpPr>
          <p:nvPr>
            <p:ph sz="half" idx="1" hasCustomPrompt="1"/>
          </p:nvPr>
        </p:nvSpPr>
        <p:spPr>
          <a:xfrm>
            <a:off x="455613" y="1203325"/>
            <a:ext cx="4006851" cy="1309290"/>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19" name="Content Placeholder 2"/>
          <p:cNvSpPr>
            <a:spLocks noGrp="1"/>
          </p:cNvSpPr>
          <p:nvPr>
            <p:ph sz="half" idx="15" hasCustomPrompt="1"/>
          </p:nvPr>
        </p:nvSpPr>
        <p:spPr>
          <a:xfrm>
            <a:off x="4678363" y="1203325"/>
            <a:ext cx="4005264" cy="1309290"/>
          </a:xfrm>
        </p:spPr>
        <p:txBody>
          <a:bodyPr vert="horz" lIns="0" tIns="0" rIns="0" bIns="0" rtlCol="0">
            <a:noAutofit/>
          </a:bodyPr>
          <a:lstStyle>
            <a:lvl1pPr>
              <a:defRPr lang="en-US" dirty="0" smtClean="0"/>
            </a:lvl1pPr>
            <a:lvl2pPr>
              <a:defRPr lang="en-US" dirty="0" smtClean="0"/>
            </a:lvl2pPr>
            <a:lvl3pPr>
              <a:defRPr lang="en-US" sz="1400" dirty="0" smtClean="0"/>
            </a:lvl3pPr>
            <a:lvl4pPr>
              <a:defRPr lang="en-US" sz="1200" dirty="0" smtClean="0"/>
            </a:lvl4pPr>
            <a:lvl5pPr>
              <a:defRPr lang="en-US" sz="1200" dirty="0"/>
            </a:lvl5pPr>
          </a:lstStyle>
          <a:p>
            <a:pPr marR="0" lvl="0" fontAlgn="auto">
              <a:lnSpc>
                <a:spcPct val="100000"/>
              </a:lnSpc>
              <a:buClrTx/>
              <a:buSzTx/>
              <a:tabLst/>
            </a:pPr>
            <a:r>
              <a:rPr lang="en-US" dirty="0" smtClean="0"/>
              <a:t>18pt Intel Clear body text</a:t>
            </a:r>
          </a:p>
          <a:p>
            <a:pPr marR="0" lvl="1" fontAlgn="auto">
              <a:lnSpc>
                <a:spcPct val="100000"/>
              </a:lnSpc>
              <a:spcAft>
                <a:spcPts val="0"/>
              </a:spcAft>
              <a:buClrTx/>
              <a:buSzTx/>
              <a:tabLst/>
            </a:pPr>
            <a:r>
              <a:rPr lang="en-US" dirty="0" smtClean="0"/>
              <a:t>16pt Intel Clear bullet one</a:t>
            </a:r>
          </a:p>
          <a:p>
            <a:pPr lvl="2"/>
            <a:r>
              <a:rPr lang="en-US" dirty="0" err="1" smtClean="0"/>
              <a:t>14pt</a:t>
            </a:r>
            <a:r>
              <a:rPr lang="en-US" dirty="0" smtClean="0"/>
              <a:t> Intel Clear third level</a:t>
            </a:r>
          </a:p>
          <a:p>
            <a:pPr lvl="3"/>
            <a:r>
              <a:rPr lang="en-US" dirty="0" err="1" smtClean="0"/>
              <a:t>12pt</a:t>
            </a:r>
            <a:r>
              <a:rPr lang="en-US" dirty="0" smtClean="0"/>
              <a:t> Intel Clear fourth level</a:t>
            </a:r>
          </a:p>
          <a:p>
            <a:pPr lvl="4"/>
            <a:r>
              <a:rPr lang="en-US" dirty="0" err="1" smtClean="0"/>
              <a:t>12pt</a:t>
            </a:r>
            <a:r>
              <a:rPr lang="en-US" dirty="0" smtClean="0"/>
              <a:t> Intel Clear fifth level</a:t>
            </a:r>
            <a:endParaRPr lang="en-US" dirty="0"/>
          </a:p>
        </p:txBody>
      </p:sp>
      <p:sp>
        <p:nvSpPr>
          <p:cNvPr id="3" name="TextBox 2"/>
          <p:cNvSpPr txBox="1"/>
          <p:nvPr userDrawn="1"/>
        </p:nvSpPr>
        <p:spPr>
          <a:xfrm>
            <a:off x="1009487" y="4975795"/>
            <a:ext cx="184666" cy="246221"/>
          </a:xfrm>
          <a:prstGeom prst="rect">
            <a:avLst/>
          </a:prstGeom>
          <a:noFill/>
        </p:spPr>
        <p:txBody>
          <a:bodyPr wrap="none" rtlCol="0">
            <a:spAutoFit/>
          </a:bodyPr>
          <a:lstStyle/>
          <a:p>
            <a:endParaRPr lang="en-US" sz="1000" dirty="0" smtClean="0">
              <a:solidFill>
                <a:schemeClr val="tx2"/>
              </a:solidFill>
              <a:cs typeface="Neo Sans Intel"/>
            </a:endParaRPr>
          </a:p>
        </p:txBody>
      </p:sp>
      <p:sp>
        <p:nvSpPr>
          <p:cNvPr id="10" name="Title 6"/>
          <p:cNvSpPr>
            <a:spLocks noGrp="1"/>
          </p:cNvSpPr>
          <p:nvPr>
            <p:ph type="title" hasCustomPrompt="1"/>
          </p:nvPr>
        </p:nvSpPr>
        <p:spPr>
          <a:xfrm>
            <a:off x="455613" y="308848"/>
            <a:ext cx="8229600" cy="868680"/>
          </a:xfrm>
        </p:spPr>
        <p:txBody>
          <a:bodyPr/>
          <a:lstStyle>
            <a:lvl1pPr>
              <a:defRPr b="0" i="0" baseline="0">
                <a:solidFill>
                  <a:srgbClr val="003C71"/>
                </a:solidFill>
                <a:latin typeface="Intel Clear"/>
                <a:cs typeface="Intel Clear"/>
              </a:defRPr>
            </a:lvl1pPr>
          </a:lstStyle>
          <a:p>
            <a:r>
              <a:rPr lang="en-US" dirty="0" smtClean="0"/>
              <a:t>28pt Intel Clear Headline</a:t>
            </a:r>
            <a:endParaRPr lang="en-US" dirty="0"/>
          </a:p>
        </p:txBody>
      </p:sp>
    </p:spTree>
    <p:extLst>
      <p:ext uri="{BB962C8B-B14F-4D97-AF65-F5344CB8AC3E}">
        <p14:creationId xmlns:p14="http://schemas.microsoft.com/office/powerpoint/2010/main" val="239268944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87" y="4759452"/>
            <a:ext cx="9144000" cy="384048"/>
          </a:xfrm>
          <a:prstGeom prst="rect">
            <a:avLst/>
          </a:prstGeom>
          <a:gradFill flip="none" rotWithShape="1">
            <a:gsLst>
              <a:gs pos="0">
                <a:schemeClr val="tx2"/>
              </a:gs>
              <a:gs pos="50000">
                <a:schemeClr val="accent2"/>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2" descr="\\.psf\Home\Desktop\Intel.png"/>
          <p:cNvPicPr>
            <a:picLocks noChangeAspect="1" noChangeArrowheads="1"/>
          </p:cNvPicPr>
          <p:nvPr/>
        </p:nvPicPr>
        <p:blipFill>
          <a:blip r:embed="rId26" cstate="screen">
            <a:extLst>
              <a:ext uri="{28A0092B-C50C-407E-A947-70E740481C1C}">
                <a14:useLocalDpi xmlns:a14="http://schemas.microsoft.com/office/drawing/2010/main" val="0"/>
              </a:ext>
            </a:extLst>
          </a:blip>
          <a:srcRect/>
          <a:stretch>
            <a:fillRect/>
          </a:stretch>
        </p:blipFill>
        <p:spPr bwMode="auto">
          <a:xfrm>
            <a:off x="8239915" y="4830589"/>
            <a:ext cx="364336" cy="240131"/>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p:nvPr/>
        </p:nvCxnSpPr>
        <p:spPr>
          <a:xfrm>
            <a:off x="8718551" y="4824510"/>
            <a:ext cx="2381" cy="237744"/>
          </a:xfrm>
          <a:prstGeom prst="line">
            <a:avLst/>
          </a:prstGeom>
          <a:ln w="9525">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2" name="Title Placeholder 1"/>
          <p:cNvSpPr>
            <a:spLocks noGrp="1"/>
          </p:cNvSpPr>
          <p:nvPr>
            <p:ph type="title"/>
          </p:nvPr>
        </p:nvSpPr>
        <p:spPr>
          <a:xfrm>
            <a:off x="455613" y="310130"/>
            <a:ext cx="8229600" cy="868680"/>
          </a:xfrm>
          <a:prstGeom prst="rect">
            <a:avLst/>
          </a:prstGeom>
        </p:spPr>
        <p:txBody>
          <a:bodyPr vert="horz" lIns="0" tIns="0" rIns="0" bIns="0" rtlCol="0" anchor="t" anchorCtr="0">
            <a:noAutofit/>
          </a:bodyPr>
          <a:lstStyle/>
          <a:p>
            <a:r>
              <a:rPr lang="en-US" dirty="0" smtClean="0"/>
              <a:t>28pt Intel Clear Headline</a:t>
            </a:r>
            <a:endParaRPr lang="en-US" dirty="0"/>
          </a:p>
        </p:txBody>
      </p:sp>
      <p:sp>
        <p:nvSpPr>
          <p:cNvPr id="3" name="Text Placeholder 2"/>
          <p:cNvSpPr>
            <a:spLocks noGrp="1"/>
          </p:cNvSpPr>
          <p:nvPr>
            <p:ph type="body" idx="1"/>
          </p:nvPr>
        </p:nvSpPr>
        <p:spPr>
          <a:xfrm>
            <a:off x="455613" y="1203325"/>
            <a:ext cx="8228012" cy="3425825"/>
          </a:xfrm>
          <a:prstGeom prst="rect">
            <a:avLst/>
          </a:prstGeom>
        </p:spPr>
        <p:txBody>
          <a:bodyPr vert="horz" lIns="0" tIns="0" rIns="0" bIns="0" rtlCol="0">
            <a:noAutofit/>
          </a:bodyPr>
          <a:lstStyle/>
          <a:p>
            <a:pPr lvl="0"/>
            <a:r>
              <a:rPr lang="en-US" dirty="0" smtClean="0"/>
              <a:t>18pt Intel Clear body text</a:t>
            </a:r>
          </a:p>
          <a:p>
            <a:pPr lvl="1"/>
            <a:r>
              <a:rPr lang="en-US" dirty="0" smtClean="0"/>
              <a:t>16pt Intel Clear bullet one</a:t>
            </a:r>
          </a:p>
          <a:p>
            <a:pPr lvl="2"/>
            <a:r>
              <a:rPr lang="en-US" dirty="0" smtClean="0"/>
              <a:t>16pt Intel Clear sub-bullet</a:t>
            </a:r>
          </a:p>
          <a:p>
            <a:pPr lvl="3"/>
            <a:r>
              <a:rPr lang="en-US" dirty="0" err="1" smtClean="0"/>
              <a:t>14pt</a:t>
            </a:r>
            <a:r>
              <a:rPr lang="en-US" dirty="0" smtClean="0"/>
              <a:t> Intel Clear fourth level</a:t>
            </a:r>
          </a:p>
          <a:p>
            <a:pPr lvl="4"/>
            <a:r>
              <a:rPr lang="en-US" dirty="0" err="1" smtClean="0"/>
              <a:t>14pt</a:t>
            </a:r>
            <a:r>
              <a:rPr lang="en-US" dirty="0" smtClean="0"/>
              <a:t> Intel Clear fifth level</a:t>
            </a:r>
            <a:endParaRPr lang="en-US" dirty="0"/>
          </a:p>
        </p:txBody>
      </p:sp>
      <p:sp>
        <p:nvSpPr>
          <p:cNvPr id="5" name="Footer Placeholder 4"/>
          <p:cNvSpPr>
            <a:spLocks noGrp="1"/>
          </p:cNvSpPr>
          <p:nvPr>
            <p:ph type="ftr" sz="quarter" idx="3"/>
          </p:nvPr>
        </p:nvSpPr>
        <p:spPr>
          <a:xfrm>
            <a:off x="3124200" y="4824387"/>
            <a:ext cx="2895600" cy="273844"/>
          </a:xfrm>
          <a:prstGeom prst="rect">
            <a:avLst/>
          </a:prstGeom>
        </p:spPr>
        <p:txBody>
          <a:bodyPr vert="horz" lIns="91440" tIns="45720" rIns="91440" bIns="45720" rtlCol="0" anchor="ctr"/>
          <a:lstStyle>
            <a:lvl1pPr algn="ctr">
              <a:defRPr sz="800">
                <a:solidFill>
                  <a:schemeClr val="bg1"/>
                </a:solidFill>
                <a:latin typeface="+mn-lt"/>
              </a:defRPr>
            </a:lvl1pPr>
          </a:lstStyle>
          <a:p>
            <a:endParaRPr lang="en-US" dirty="0"/>
          </a:p>
        </p:txBody>
      </p:sp>
      <p:sp>
        <p:nvSpPr>
          <p:cNvPr id="6" name="Slide Number Placeholder 5"/>
          <p:cNvSpPr>
            <a:spLocks noGrp="1"/>
          </p:cNvSpPr>
          <p:nvPr>
            <p:ph type="sldNum" sz="quarter" idx="4"/>
          </p:nvPr>
        </p:nvSpPr>
        <p:spPr>
          <a:xfrm>
            <a:off x="6872352" y="4824387"/>
            <a:ext cx="2133600" cy="273844"/>
          </a:xfrm>
          <a:prstGeom prst="rect">
            <a:avLst/>
          </a:prstGeom>
        </p:spPr>
        <p:txBody>
          <a:bodyPr vert="horz" lIns="0" tIns="0" rIns="0" bIns="0" rtlCol="0" anchor="ctr"/>
          <a:lstStyle>
            <a:lvl1pPr algn="r">
              <a:defRPr sz="800">
                <a:solidFill>
                  <a:schemeClr val="bg1"/>
                </a:solidFill>
                <a:latin typeface="+mn-lt"/>
                <a:cs typeface="Intel Clear Light" panose="020B0404020203020204" pitchFamily="34" charset="0"/>
              </a:defRPr>
            </a:lvl1pPr>
          </a:lstStyle>
          <a:p>
            <a:fld id="{EE2556C5-CE8C-6547-B838-EA80C61A4AF7}" type="slidenum">
              <a:rPr lang="en-US" smtClean="0"/>
              <a:pPr/>
              <a:t>‹#›</a:t>
            </a:fld>
            <a:endParaRPr lang="en-US" dirty="0"/>
          </a:p>
        </p:txBody>
      </p:sp>
    </p:spTree>
    <p:extLst>
      <p:ext uri="{BB962C8B-B14F-4D97-AF65-F5344CB8AC3E}">
        <p14:creationId xmlns:p14="http://schemas.microsoft.com/office/powerpoint/2010/main" val="3786227823"/>
      </p:ext>
    </p:extLst>
  </p:cSld>
  <p:clrMap bg1="lt1" tx1="dk1" bg2="lt2" tx2="dk2" accent1="accent1" accent2="accent2" accent3="accent3" accent4="accent4" accent5="accent5" accent6="accent6" hlink="hlink" folHlink="folHlink"/>
  <p:sldLayoutIdLst>
    <p:sldLayoutId id="2147483673" r:id="rId1"/>
    <p:sldLayoutId id="2147483679" r:id="rId2"/>
    <p:sldLayoutId id="2147483674" r:id="rId3"/>
    <p:sldLayoutId id="2147483650" r:id="rId4"/>
    <p:sldLayoutId id="2147483684" r:id="rId5"/>
    <p:sldLayoutId id="2147483652" r:id="rId6"/>
    <p:sldLayoutId id="2147483660" r:id="rId7"/>
    <p:sldLayoutId id="2147483668" r:id="rId8"/>
    <p:sldLayoutId id="2147483669" r:id="rId9"/>
    <p:sldLayoutId id="2147483670" r:id="rId10"/>
    <p:sldLayoutId id="2147483672" r:id="rId11"/>
    <p:sldLayoutId id="2147483651" r:id="rId12"/>
    <p:sldLayoutId id="2147483677" r:id="rId13"/>
    <p:sldLayoutId id="2147483665" r:id="rId14"/>
    <p:sldLayoutId id="2147483654" r:id="rId15"/>
    <p:sldLayoutId id="2147483655" r:id="rId16"/>
    <p:sldLayoutId id="2147483676" r:id="rId17"/>
    <p:sldLayoutId id="2147483683" r:id="rId18"/>
    <p:sldLayoutId id="2147483681" r:id="rId19"/>
    <p:sldLayoutId id="2147483685" r:id="rId20"/>
    <p:sldLayoutId id="2147483686" r:id="rId21"/>
    <p:sldLayoutId id="2147483687" r:id="rId22"/>
    <p:sldLayoutId id="2147483688" r:id="rId23"/>
    <p:sldLayoutId id="2147483689" r:id="rId24"/>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buNone/>
        <a:defRPr sz="2800" b="0" i="0" kern="1200" spc="0" baseline="0">
          <a:solidFill>
            <a:srgbClr val="003C71"/>
          </a:solidFill>
          <a:latin typeface="Intel Clear"/>
          <a:ea typeface="Intel Clear Light" panose="020B0404020203020204" pitchFamily="34" charset="0"/>
          <a:cs typeface="Intel Clear"/>
        </a:defRPr>
      </a:lvl1pPr>
    </p:titleStyle>
    <p:bodyStyle>
      <a:lvl1pPr marL="0" indent="0" algn="l" defTabSz="457200" rtl="0" eaLnBrk="1" latinLnBrk="0" hangingPunct="1">
        <a:spcBef>
          <a:spcPts val="1200"/>
        </a:spcBef>
        <a:spcAft>
          <a:spcPts val="0"/>
        </a:spcAft>
        <a:buFont typeface="Wingdings" panose="05000000000000000000" pitchFamily="2" charset="2"/>
        <a:buNone/>
        <a:defRPr sz="1800" b="0" kern="120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sz="1600" kern="1200" baseline="0">
          <a:solidFill>
            <a:srgbClr val="003C71"/>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Intel Clear" panose="020B0604020203020204" pitchFamily="34" charset="0"/>
        <a:buChar char="–"/>
        <a:defRPr sz="1600" kern="1200">
          <a:solidFill>
            <a:srgbClr val="003C71"/>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sz="1400" kern="1200">
          <a:solidFill>
            <a:srgbClr val="003C71"/>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sz="1400" kern="1200">
          <a:solidFill>
            <a:srgbClr val="003C71"/>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png"/><Relationship Id="rId1" Type="http://schemas.openxmlformats.org/officeDocument/2006/relationships/slideLayout" Target="../slideLayouts/slideLayout21.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21.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1.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jpeg"/><Relationship Id="rId10" Type="http://schemas.openxmlformats.org/officeDocument/2006/relationships/image" Target="../media/image40.png"/><Relationship Id="rId4" Type="http://schemas.openxmlformats.org/officeDocument/2006/relationships/image" Target="../media/image34.jpe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1.xml"/><Relationship Id="rId4" Type="http://schemas.openxmlformats.org/officeDocument/2006/relationships/image" Target="../media/image46.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xdk.intel.com/" TargetMode="External"/><Relationship Id="rId1" Type="http://schemas.openxmlformats.org/officeDocument/2006/relationships/slideLayout" Target="../slideLayouts/slideLayout21.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hyperlink" Target="http://bit.ly/1j8rxdJ" TargetMode="External"/><Relationship Id="rId2" Type="http://schemas.openxmlformats.org/officeDocument/2006/relationships/hyperlink" Target="http://bit.ly/1i8VEgl" TargetMode="External"/><Relationship Id="rId1" Type="http://schemas.openxmlformats.org/officeDocument/2006/relationships/slideLayout" Target="../slideLayouts/slideLayout20.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bit.ly/1a3W7Bk"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4.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notesSlide" Target="../notesSlides/notesSlide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6.png"/><Relationship Id="rId4"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2.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4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8.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71.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2.xml"/><Relationship Id="rId4" Type="http://schemas.openxmlformats.org/officeDocument/2006/relationships/image" Target="../media/image9.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2.xml"/><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4.xml"/><Relationship Id="rId4" Type="http://schemas.openxmlformats.org/officeDocument/2006/relationships/image" Target="../media/image73.png"/></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image" Target="../media/image9.png"/><Relationship Id="rId5" Type="http://schemas.openxmlformats.org/officeDocument/2006/relationships/image" Target="../media/image75.png"/><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notesSlide" Target="../notesSlides/notesSlide16.xml"/><Relationship Id="rId1" Type="http://schemas.openxmlformats.org/officeDocument/2006/relationships/slideLayout" Target="../slideLayouts/slideLayout22.xml"/><Relationship Id="rId6" Type="http://schemas.openxmlformats.org/officeDocument/2006/relationships/image" Target="../media/image68.png"/><Relationship Id="rId5" Type="http://schemas.openxmlformats.org/officeDocument/2006/relationships/image" Target="../media/image78.png"/><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24.xml"/><Relationship Id="rId4" Type="http://schemas.openxmlformats.org/officeDocument/2006/relationships/image" Target="../media/image80.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slideLayout" Target="../slideLayouts/slideLayout24.xml"/><Relationship Id="rId7" Type="http://schemas.openxmlformats.org/officeDocument/2006/relationships/image" Target="../media/image64.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notesSlide" Target="../notesSlides/notesSlide21.xml"/><Relationship Id="rId9" Type="http://schemas.openxmlformats.org/officeDocument/2006/relationships/image" Target="../media/image68.png"/></Relationships>
</file>

<file path=ppt/slides/_rels/slide61.xml.rels><?xml version="1.0" encoding="UTF-8" standalone="yes"?>
<Relationships xmlns="http://schemas.openxmlformats.org/package/2006/relationships"><Relationship Id="rId8" Type="http://schemas.openxmlformats.org/officeDocument/2006/relationships/image" Target="../media/image82.png"/><Relationship Id="rId3" Type="http://schemas.microsoft.com/office/2007/relationships/media" Target="../media/media4.mp4"/><Relationship Id="rId7" Type="http://schemas.openxmlformats.org/officeDocument/2006/relationships/image" Target="../media/image81.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notesSlide" Target="../notesSlides/notesSlide22.xml"/><Relationship Id="rId5" Type="http://schemas.openxmlformats.org/officeDocument/2006/relationships/slideLayout" Target="../slideLayouts/slideLayout24.xml"/><Relationship Id="rId4" Type="http://schemas.openxmlformats.org/officeDocument/2006/relationships/video" Target="../media/media4.mp4"/><Relationship Id="rId9" Type="http://schemas.openxmlformats.org/officeDocument/2006/relationships/image" Target="../media/image68.png"/></Relationships>
</file>

<file path=ppt/slides/_rels/slide62.xml.rels><?xml version="1.0" encoding="UTF-8" standalone="yes"?>
<Relationships xmlns="http://schemas.openxmlformats.org/package/2006/relationships"><Relationship Id="rId8" Type="http://schemas.openxmlformats.org/officeDocument/2006/relationships/image" Target="../media/image83.png"/><Relationship Id="rId3" Type="http://schemas.microsoft.com/office/2007/relationships/media" Target="../media/media6.mp4"/><Relationship Id="rId7" Type="http://schemas.openxmlformats.org/officeDocument/2006/relationships/image" Target="../media/image68.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notesSlide" Target="../notesSlides/notesSlide23.xml"/><Relationship Id="rId5" Type="http://schemas.openxmlformats.org/officeDocument/2006/relationships/slideLayout" Target="../slideLayouts/slideLayout23.xml"/><Relationship Id="rId4" Type="http://schemas.openxmlformats.org/officeDocument/2006/relationships/video" Target="../media/media6.mp4"/><Relationship Id="rId9" Type="http://schemas.openxmlformats.org/officeDocument/2006/relationships/image" Target="../media/image84.png"/></Relationships>
</file>

<file path=ppt/slides/_rels/slide63.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slideLayout" Target="../slideLayouts/slideLayout24.xml"/><Relationship Id="rId7" Type="http://schemas.openxmlformats.org/officeDocument/2006/relationships/image" Target="../media/image86.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85.jpeg"/><Relationship Id="rId5" Type="http://schemas.openxmlformats.org/officeDocument/2006/relationships/image" Target="../media/image65.png"/><Relationship Id="rId4" Type="http://schemas.openxmlformats.org/officeDocument/2006/relationships/notesSlide" Target="../notesSlides/notesSlide24.xml"/></Relationships>
</file>

<file path=ppt/slides/_rels/slide6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8.png"/><Relationship Id="rId1" Type="http://schemas.openxmlformats.org/officeDocument/2006/relationships/slideLayout" Target="../slideLayouts/slideLayout24.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3.xml"/></Relationships>
</file>

<file path=ppt/slides/_rels/slide66.xml.rels><?xml version="1.0" encoding="UTF-8" standalone="yes"?>
<Relationships xmlns="http://schemas.openxmlformats.org/package/2006/relationships"><Relationship Id="rId8" Type="http://schemas.openxmlformats.org/officeDocument/2006/relationships/hyperlink" Target="https://twitter.com/hashtag/html5?src=hash" TargetMode="External"/><Relationship Id="rId3" Type="http://schemas.openxmlformats.org/officeDocument/2006/relationships/hyperlink" Target="https://twitter.com/Ionicframework" TargetMode="External"/><Relationship Id="rId7" Type="http://schemas.openxmlformats.org/officeDocument/2006/relationships/hyperlink" Target="https://twitter.com/googlechrome" TargetMode="External"/><Relationship Id="rId12"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4.xml"/><Relationship Id="rId6" Type="http://schemas.openxmlformats.org/officeDocument/2006/relationships/hyperlink" Target="https://twitter.com/hashtag/apps?src=hash" TargetMode="External"/><Relationship Id="rId11" Type="http://schemas.openxmlformats.org/officeDocument/2006/relationships/hyperlink" Target="https://twitter.com/meteorjs" TargetMode="External"/><Relationship Id="rId5" Type="http://schemas.openxmlformats.org/officeDocument/2006/relationships/hyperlink" Target="https://twitter.com/hashtag/Ionic?src=hash" TargetMode="External"/><Relationship Id="rId10" Type="http://schemas.openxmlformats.org/officeDocument/2006/relationships/hyperlink" Target="http://ionicframework.com/blog/crosswalk-comes-to-ionic/%C2%A0%E2%80%A6" TargetMode="External"/><Relationship Id="rId4" Type="http://schemas.openxmlformats.org/officeDocument/2006/relationships/hyperlink" Target="https://twitter.com/xwalk_project" TargetMode="External"/><Relationship Id="rId9" Type="http://schemas.openxmlformats.org/officeDocument/2006/relationships/hyperlink" Target="https://twitter.com/hashtag/mobile?src=hash"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hyperlink" Target="http://www.intel.com/performance"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8982" y="2111830"/>
            <a:ext cx="8212886" cy="1102519"/>
          </a:xfrm>
        </p:spPr>
        <p:txBody>
          <a:bodyPr/>
          <a:lstStyle/>
          <a:p>
            <a:r>
              <a:rPr lang="en-US" sz="3600" b="1" dirty="0"/>
              <a:t>Crosswalk and the Intel® XDK</a:t>
            </a:r>
            <a:r>
              <a:rPr lang="en-US" sz="3600" dirty="0"/>
              <a:t> – bringing high performance hybrid HTML5 applications to the masses.</a:t>
            </a:r>
          </a:p>
        </p:txBody>
      </p:sp>
      <p:sp>
        <p:nvSpPr>
          <p:cNvPr id="3" name="Subtitle 2"/>
          <p:cNvSpPr>
            <a:spLocks noGrp="1"/>
          </p:cNvSpPr>
          <p:nvPr>
            <p:ph type="subTitle" idx="1"/>
          </p:nvPr>
        </p:nvSpPr>
        <p:spPr/>
        <p:txBody>
          <a:bodyPr/>
          <a:lstStyle/>
          <a:p>
            <a:r>
              <a:rPr lang="en-US" b="0" dirty="0" smtClean="0"/>
              <a:t>Ian Maffett – Developer Advocate, Intel</a:t>
            </a:r>
          </a:p>
          <a:p>
            <a:r>
              <a:rPr lang="en-US" dirty="0" smtClean="0"/>
              <a:t>Bob Spencer - </a:t>
            </a:r>
            <a:r>
              <a:rPr lang="en-US" dirty="0"/>
              <a:t>Sr. Software Engineer</a:t>
            </a:r>
            <a:r>
              <a:rPr lang="en-US" dirty="0" smtClean="0"/>
              <a:t>, Intel</a:t>
            </a:r>
            <a:endParaRPr lang="en-US" b="0" dirty="0"/>
          </a:p>
        </p:txBody>
      </p:sp>
    </p:spTree>
    <p:extLst>
      <p:ext uri="{BB962C8B-B14F-4D97-AF65-F5344CB8AC3E}">
        <p14:creationId xmlns:p14="http://schemas.microsoft.com/office/powerpoint/2010/main" val="23100960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4"/>
          </p:nvPr>
        </p:nvSpPr>
        <p:spPr/>
      </p:sp>
      <p:sp>
        <p:nvSpPr>
          <p:cNvPr id="2" name="Title 1"/>
          <p:cNvSpPr>
            <a:spLocks noGrp="1"/>
          </p:cNvSpPr>
          <p:nvPr>
            <p:ph type="title"/>
          </p:nvPr>
        </p:nvSpPr>
        <p:spPr/>
        <p:txBody>
          <a:bodyPr/>
          <a:lstStyle/>
          <a:p>
            <a:r>
              <a:rPr lang="en-US" dirty="0" smtClean="0"/>
              <a:t>Hybrid HTML5 Apps… </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10</a:t>
            </a:fld>
            <a:endParaRPr lang="en-US" dirty="0"/>
          </a:p>
        </p:txBody>
      </p:sp>
      <p:sp>
        <p:nvSpPr>
          <p:cNvPr id="3" name="Content Placeholder 2"/>
          <p:cNvSpPr>
            <a:spLocks noGrp="1"/>
          </p:cNvSpPr>
          <p:nvPr>
            <p:ph sz="half" idx="1"/>
          </p:nvPr>
        </p:nvSpPr>
        <p:spPr>
          <a:xfrm>
            <a:off x="455614" y="1142365"/>
            <a:ext cx="4006850" cy="1316356"/>
          </a:xfrm>
        </p:spPr>
        <p:txBody>
          <a:bodyPr/>
          <a:lstStyle/>
          <a:p>
            <a:endParaRPr lang="en-US" dirty="0" smtClean="0"/>
          </a:p>
          <a:p>
            <a:pPr algn="r"/>
            <a:r>
              <a:rPr lang="en-US" dirty="0"/>
              <a:t>…allow developers to build apps using these skills and tools</a:t>
            </a:r>
            <a:r>
              <a:rPr lang="en-US" dirty="0" smtClean="0"/>
              <a:t>…</a:t>
            </a:r>
            <a:endParaRPr lang="en-US" dirty="0"/>
          </a:p>
        </p:txBody>
      </p:sp>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b="25021"/>
          <a:stretch/>
        </p:blipFill>
        <p:spPr>
          <a:xfrm>
            <a:off x="5293726" y="913933"/>
            <a:ext cx="1592610" cy="1194124"/>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486" y="956796"/>
            <a:ext cx="1031001" cy="1031001"/>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3646" y="2258621"/>
            <a:ext cx="1129191" cy="1133762"/>
          </a:xfrm>
          <a:prstGeom prst="rect">
            <a:avLst/>
          </a:prstGeom>
        </p:spPr>
      </p:pic>
      <p:pic>
        <p:nvPicPr>
          <p:cNvPr id="11" name="Picture 10"/>
          <p:cNvPicPr>
            <a:picLocks noChangeAspect="1"/>
          </p:cNvPicPr>
          <p:nvPr/>
        </p:nvPicPr>
        <p:blipFill rotWithShape="1">
          <a:blip r:embed="rId5" cstate="screen">
            <a:clrChange>
              <a:clrFrom>
                <a:srgbClr val="F6F6F6"/>
              </a:clrFrom>
              <a:clrTo>
                <a:srgbClr val="F6F6F6">
                  <a:alpha val="0"/>
                </a:srgbClr>
              </a:clrTo>
            </a:clrChange>
            <a:extLst>
              <a:ext uri="{28A0092B-C50C-407E-A947-70E740481C1C}">
                <a14:useLocalDpi xmlns:a14="http://schemas.microsoft.com/office/drawing/2010/main" val="0"/>
              </a:ext>
            </a:extLst>
          </a:blip>
          <a:srcRect b="13030"/>
          <a:stretch/>
        </p:blipFill>
        <p:spPr>
          <a:xfrm>
            <a:off x="1170412" y="2268883"/>
            <a:ext cx="2412445" cy="2098120"/>
          </a:xfrm>
          <a:prstGeom prst="rect">
            <a:avLst/>
          </a:prstGeom>
        </p:spPr>
      </p:pic>
      <p:sp>
        <p:nvSpPr>
          <p:cNvPr id="12" name="Content Placeholder 2"/>
          <p:cNvSpPr txBox="1">
            <a:spLocks/>
          </p:cNvSpPr>
          <p:nvPr/>
        </p:nvSpPr>
        <p:spPr>
          <a:xfrm>
            <a:off x="4876800" y="3408045"/>
            <a:ext cx="3761424" cy="1316356"/>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smtClean="0"/>
          </a:p>
          <a:p>
            <a:pPr algn="r"/>
            <a:r>
              <a:rPr lang="en-US" dirty="0" smtClean="0"/>
              <a:t>…that can be distributed in native app stores.</a:t>
            </a:r>
            <a:endParaRPr lang="en-US" dirty="0"/>
          </a:p>
        </p:txBody>
      </p:sp>
    </p:spTree>
    <p:extLst>
      <p:ext uri="{BB962C8B-B14F-4D97-AF65-F5344CB8AC3E}">
        <p14:creationId xmlns:p14="http://schemas.microsoft.com/office/powerpoint/2010/main" val="11419847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75763" y="1622812"/>
            <a:ext cx="5486657" cy="1649429"/>
          </a:xfrm>
          <a:prstGeom prst="rect">
            <a:avLst/>
          </a:prstGeom>
        </p:spPr>
      </p:pic>
      <p:sp>
        <p:nvSpPr>
          <p:cNvPr id="15" name="Picture Placeholder 14"/>
          <p:cNvSpPr>
            <a:spLocks noGrp="1"/>
          </p:cNvSpPr>
          <p:nvPr>
            <p:ph type="pic" sz="quarter" idx="14"/>
          </p:nvPr>
        </p:nvSpPr>
        <p:spPr/>
      </p:sp>
      <p:sp>
        <p:nvSpPr>
          <p:cNvPr id="2" name="Title 1"/>
          <p:cNvSpPr>
            <a:spLocks noGrp="1"/>
          </p:cNvSpPr>
          <p:nvPr>
            <p:ph type="title"/>
          </p:nvPr>
        </p:nvSpPr>
        <p:spPr/>
        <p:txBody>
          <a:bodyPr/>
          <a:lstStyle/>
          <a:p>
            <a:r>
              <a:rPr lang="en-US" dirty="0" smtClean="0"/>
              <a:t>Native vs. Web Apps</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11</a:t>
            </a:fld>
            <a:endParaRPr lang="en-US" dirty="0"/>
          </a:p>
        </p:txBody>
      </p:sp>
      <p:sp>
        <p:nvSpPr>
          <p:cNvPr id="3" name="Content Placeholder 2"/>
          <p:cNvSpPr>
            <a:spLocks noGrp="1"/>
          </p:cNvSpPr>
          <p:nvPr>
            <p:ph sz="half" idx="1"/>
          </p:nvPr>
        </p:nvSpPr>
        <p:spPr>
          <a:xfrm>
            <a:off x="3777934" y="461645"/>
            <a:ext cx="1241106" cy="727075"/>
          </a:xfrm>
        </p:spPr>
        <p:txBody>
          <a:bodyPr/>
          <a:lstStyle/>
          <a:p>
            <a:pPr algn="ctr"/>
            <a:r>
              <a:rPr lang="en-US" dirty="0" smtClean="0"/>
              <a:t>Single Platform</a:t>
            </a:r>
            <a:endParaRPr lang="en-US" dirty="0"/>
          </a:p>
        </p:txBody>
      </p:sp>
      <p:pic>
        <p:nvPicPr>
          <p:cNvPr id="13" name="Picture 12"/>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94185" y="989953"/>
            <a:ext cx="6057981" cy="3253879"/>
          </a:xfrm>
          <a:prstGeom prst="rect">
            <a:avLst/>
          </a:prstGeom>
          <a:effectLst/>
        </p:spPr>
      </p:pic>
      <p:grpSp>
        <p:nvGrpSpPr>
          <p:cNvPr id="14" name="Group 13"/>
          <p:cNvGrpSpPr/>
          <p:nvPr/>
        </p:nvGrpSpPr>
        <p:grpSpPr>
          <a:xfrm>
            <a:off x="6225926" y="1283753"/>
            <a:ext cx="1514862" cy="505068"/>
            <a:chOff x="6334535" y="2192880"/>
            <a:chExt cx="1517517" cy="505953"/>
          </a:xfrm>
        </p:grpSpPr>
        <p:pic>
          <p:nvPicPr>
            <p:cNvPr id="16" name="Picture 15"/>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b="23594"/>
            <a:stretch/>
          </p:blipFill>
          <p:spPr>
            <a:xfrm>
              <a:off x="6334535" y="2192880"/>
              <a:ext cx="675865" cy="505953"/>
            </a:xfrm>
            <a:prstGeom prst="rect">
              <a:avLst/>
            </a:prstGeom>
          </p:spPr>
        </p:pic>
        <p:pic>
          <p:nvPicPr>
            <p:cNvPr id="17" name="Picture 16"/>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6486" y="2209800"/>
              <a:ext cx="437641" cy="451762"/>
            </a:xfrm>
            <a:prstGeom prst="rect">
              <a:avLst/>
            </a:prstGeom>
          </p:spPr>
        </p:pic>
        <p:pic>
          <p:nvPicPr>
            <p:cNvPr id="18" name="Picture 1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82286" y="2234502"/>
              <a:ext cx="369766" cy="394731"/>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4569" y="876755"/>
            <a:ext cx="937197" cy="962079"/>
          </a:xfrm>
          <a:prstGeom prst="rect">
            <a:avLst/>
          </a:prstGeom>
          <a:effectLst>
            <a:outerShdw blurRad="76200" dir="2700000" sy="-23000" kx="-800400" algn="bl" rotWithShape="0">
              <a:prstClr val="black">
                <a:alpha val="20000"/>
              </a:prstClr>
            </a:outerShdw>
          </a:effectLst>
        </p:spPr>
      </p:pic>
      <p:pic>
        <p:nvPicPr>
          <p:cNvPr id="20" name="Picture 19"/>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5877" y="2103824"/>
            <a:ext cx="680796" cy="960152"/>
          </a:xfrm>
          <a:prstGeom prst="rect">
            <a:avLst/>
          </a:prstGeom>
          <a:effectLst>
            <a:outerShdw blurRad="152400" dir="5400000" sx="90000" sy="-19000" rotWithShape="0">
              <a:prstClr val="black">
                <a:alpha val="15000"/>
              </a:prstClr>
            </a:outerShdw>
          </a:effectLst>
        </p:spPr>
      </p:pic>
      <p:grpSp>
        <p:nvGrpSpPr>
          <p:cNvPr id="21" name="Group 20"/>
          <p:cNvGrpSpPr/>
          <p:nvPr/>
        </p:nvGrpSpPr>
        <p:grpSpPr>
          <a:xfrm>
            <a:off x="1616689" y="2474110"/>
            <a:ext cx="1076877" cy="616554"/>
            <a:chOff x="7142531" y="5192250"/>
            <a:chExt cx="1078765" cy="617635"/>
          </a:xfrm>
        </p:grpSpPr>
        <p:pic>
          <p:nvPicPr>
            <p:cNvPr id="22" name="Picture 21"/>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864732" y="5312497"/>
              <a:ext cx="356564" cy="356564"/>
            </a:xfrm>
            <a:prstGeom prst="rect">
              <a:avLst/>
            </a:prstGeom>
          </p:spPr>
        </p:pic>
        <p:pic>
          <p:nvPicPr>
            <p:cNvPr id="23" name="Picture 22"/>
            <p:cNvPicPr>
              <a:picLocks noChangeAspect="1"/>
            </p:cNvPicPr>
            <p:nvPr/>
          </p:nvPicPr>
          <p:blipFill rotWithShape="1">
            <a:blip r:embed="rId10"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142531" y="5294016"/>
              <a:ext cx="402125" cy="452987"/>
            </a:xfrm>
            <a:prstGeom prst="rect">
              <a:avLst/>
            </a:prstGeom>
          </p:spPr>
        </p:pic>
        <p:pic>
          <p:nvPicPr>
            <p:cNvPr id="24" name="Picture 23"/>
            <p:cNvPicPr>
              <a:picLocks noChangeAspect="1"/>
            </p:cNvPicPr>
            <p:nvPr/>
          </p:nvPicPr>
          <p:blipFill rotWithShape="1">
            <a:blip r:embed="rId11"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435928" y="5192250"/>
              <a:ext cx="554892" cy="617635"/>
            </a:xfrm>
            <a:prstGeom prst="rect">
              <a:avLst/>
            </a:prstGeom>
          </p:spPr>
        </p:pic>
      </p:grpSp>
      <p:sp>
        <p:nvSpPr>
          <p:cNvPr id="26" name="Content Placeholder 2"/>
          <p:cNvSpPr txBox="1">
            <a:spLocks/>
          </p:cNvSpPr>
          <p:nvPr/>
        </p:nvSpPr>
        <p:spPr>
          <a:xfrm>
            <a:off x="3798254" y="4200525"/>
            <a:ext cx="1241106" cy="72707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Multiple Platforms</a:t>
            </a:r>
            <a:endParaRPr lang="en-US" dirty="0"/>
          </a:p>
        </p:txBody>
      </p:sp>
      <p:sp>
        <p:nvSpPr>
          <p:cNvPr id="27" name="Content Placeholder 2"/>
          <p:cNvSpPr txBox="1">
            <a:spLocks/>
          </p:cNvSpPr>
          <p:nvPr/>
        </p:nvSpPr>
        <p:spPr>
          <a:xfrm>
            <a:off x="7364414" y="1680845"/>
            <a:ext cx="1241106" cy="72707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Full Capabilities</a:t>
            </a:r>
            <a:endParaRPr lang="en-US" dirty="0"/>
          </a:p>
        </p:txBody>
      </p:sp>
      <p:sp>
        <p:nvSpPr>
          <p:cNvPr id="28" name="Content Placeholder 2"/>
          <p:cNvSpPr txBox="1">
            <a:spLocks/>
          </p:cNvSpPr>
          <p:nvPr/>
        </p:nvSpPr>
        <p:spPr>
          <a:xfrm>
            <a:off x="282894" y="1701165"/>
            <a:ext cx="1241106" cy="72707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Partial Capabilities</a:t>
            </a:r>
            <a:endParaRPr lang="en-US" dirty="0"/>
          </a:p>
        </p:txBody>
      </p:sp>
      <p:sp>
        <p:nvSpPr>
          <p:cNvPr id="30" name="Content Placeholder 2"/>
          <p:cNvSpPr txBox="1">
            <a:spLocks/>
          </p:cNvSpPr>
          <p:nvPr/>
        </p:nvSpPr>
        <p:spPr>
          <a:xfrm>
            <a:off x="374334" y="3093085"/>
            <a:ext cx="2988626" cy="139763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Web Apps</a:t>
            </a:r>
          </a:p>
          <a:p>
            <a:pPr lvl="1">
              <a:lnSpc>
                <a:spcPct val="50000"/>
              </a:lnSpc>
            </a:pPr>
            <a:r>
              <a:rPr lang="en-US" dirty="0" smtClean="0"/>
              <a:t>Web Developer Skills</a:t>
            </a:r>
            <a:endParaRPr lang="en-US" dirty="0"/>
          </a:p>
          <a:p>
            <a:pPr lvl="1">
              <a:lnSpc>
                <a:spcPct val="50000"/>
              </a:lnSpc>
            </a:pPr>
            <a:r>
              <a:rPr lang="en-US" dirty="0" smtClean="0"/>
              <a:t>Instant updates</a:t>
            </a:r>
            <a:endParaRPr lang="en-US" dirty="0"/>
          </a:p>
          <a:p>
            <a:pPr lvl="1">
              <a:lnSpc>
                <a:spcPct val="50000"/>
              </a:lnSpc>
            </a:pPr>
            <a:r>
              <a:rPr lang="en-US" dirty="0" smtClean="0"/>
              <a:t>Unrestricted Distribution</a:t>
            </a:r>
            <a:endParaRPr lang="en-US" dirty="0"/>
          </a:p>
          <a:p>
            <a:endParaRPr lang="en-US" dirty="0"/>
          </a:p>
        </p:txBody>
      </p:sp>
      <p:sp>
        <p:nvSpPr>
          <p:cNvPr id="31" name="Content Placeholder 2"/>
          <p:cNvSpPr txBox="1">
            <a:spLocks/>
          </p:cNvSpPr>
          <p:nvPr/>
        </p:nvSpPr>
        <p:spPr>
          <a:xfrm>
            <a:off x="6033454" y="106045"/>
            <a:ext cx="2988626" cy="166179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Native Apps</a:t>
            </a:r>
          </a:p>
          <a:p>
            <a:pPr lvl="1">
              <a:lnSpc>
                <a:spcPct val="50000"/>
              </a:lnSpc>
            </a:pPr>
            <a:r>
              <a:rPr lang="en-US" dirty="0" smtClean="0"/>
              <a:t>Advanced UI Interactions</a:t>
            </a:r>
            <a:endParaRPr lang="en-US" dirty="0"/>
          </a:p>
          <a:p>
            <a:pPr lvl="1">
              <a:lnSpc>
                <a:spcPct val="50000"/>
              </a:lnSpc>
            </a:pPr>
            <a:r>
              <a:rPr lang="en-US" dirty="0" smtClean="0"/>
              <a:t>Smoothest Performance</a:t>
            </a:r>
            <a:endParaRPr lang="en-US" dirty="0"/>
          </a:p>
          <a:p>
            <a:pPr lvl="1">
              <a:lnSpc>
                <a:spcPct val="50000"/>
              </a:lnSpc>
            </a:pPr>
            <a:r>
              <a:rPr lang="en-US" dirty="0" smtClean="0"/>
              <a:t>App Store distribution</a:t>
            </a:r>
            <a:endParaRPr lang="en-US" dirty="0"/>
          </a:p>
          <a:p>
            <a:endParaRPr lang="en-US" dirty="0"/>
          </a:p>
        </p:txBody>
      </p:sp>
    </p:spTree>
    <p:extLst>
      <p:ext uri="{BB962C8B-B14F-4D97-AF65-F5344CB8AC3E}">
        <p14:creationId xmlns:p14="http://schemas.microsoft.com/office/powerpoint/2010/main" val="3241275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p:cNvPicPr>
            <a:picLocks noChangeAspect="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1675763" y="1622812"/>
            <a:ext cx="5486657" cy="1649429"/>
          </a:xfrm>
          <a:prstGeom prst="rect">
            <a:avLst/>
          </a:prstGeom>
        </p:spPr>
      </p:pic>
      <p:sp>
        <p:nvSpPr>
          <p:cNvPr id="15" name="Picture Placeholder 14"/>
          <p:cNvSpPr>
            <a:spLocks noGrp="1"/>
          </p:cNvSpPr>
          <p:nvPr>
            <p:ph type="pic" sz="quarter" idx="14"/>
          </p:nvPr>
        </p:nvSpPr>
        <p:spPr/>
      </p:sp>
      <p:sp>
        <p:nvSpPr>
          <p:cNvPr id="2" name="Title 1"/>
          <p:cNvSpPr>
            <a:spLocks noGrp="1"/>
          </p:cNvSpPr>
          <p:nvPr>
            <p:ph type="title"/>
          </p:nvPr>
        </p:nvSpPr>
        <p:spPr/>
        <p:txBody>
          <a:bodyPr/>
          <a:lstStyle/>
          <a:p>
            <a:r>
              <a:rPr lang="en-US" dirty="0" smtClean="0"/>
              <a:t>Native vs. Web Apps</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12</a:t>
            </a:fld>
            <a:endParaRPr lang="en-US" dirty="0"/>
          </a:p>
        </p:txBody>
      </p:sp>
      <p:sp>
        <p:nvSpPr>
          <p:cNvPr id="3" name="Content Placeholder 2"/>
          <p:cNvSpPr>
            <a:spLocks noGrp="1"/>
          </p:cNvSpPr>
          <p:nvPr>
            <p:ph sz="half" idx="1"/>
          </p:nvPr>
        </p:nvSpPr>
        <p:spPr>
          <a:xfrm>
            <a:off x="3777934" y="461645"/>
            <a:ext cx="1241106" cy="727075"/>
          </a:xfrm>
        </p:spPr>
        <p:txBody>
          <a:bodyPr/>
          <a:lstStyle/>
          <a:p>
            <a:pPr algn="ctr"/>
            <a:r>
              <a:rPr lang="en-US" dirty="0" smtClean="0"/>
              <a:t>Single Platform</a:t>
            </a:r>
            <a:endParaRPr lang="en-US" dirty="0"/>
          </a:p>
        </p:txBody>
      </p:sp>
      <p:pic>
        <p:nvPicPr>
          <p:cNvPr id="13" name="Picture 12"/>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394185" y="989953"/>
            <a:ext cx="6057981" cy="3253879"/>
          </a:xfrm>
          <a:prstGeom prst="rect">
            <a:avLst/>
          </a:prstGeom>
          <a:effectLst/>
        </p:spPr>
      </p:pic>
      <p:grpSp>
        <p:nvGrpSpPr>
          <p:cNvPr id="14" name="Group 13"/>
          <p:cNvGrpSpPr/>
          <p:nvPr/>
        </p:nvGrpSpPr>
        <p:grpSpPr>
          <a:xfrm>
            <a:off x="6225926" y="1283753"/>
            <a:ext cx="1514862" cy="505068"/>
            <a:chOff x="6334535" y="2192880"/>
            <a:chExt cx="1517517" cy="505953"/>
          </a:xfrm>
        </p:grpSpPr>
        <p:pic>
          <p:nvPicPr>
            <p:cNvPr id="16" name="Picture 15"/>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b="23594"/>
            <a:stretch/>
          </p:blipFill>
          <p:spPr>
            <a:xfrm>
              <a:off x="6334535" y="2192880"/>
              <a:ext cx="675865" cy="505953"/>
            </a:xfrm>
            <a:prstGeom prst="rect">
              <a:avLst/>
            </a:prstGeom>
          </p:spPr>
        </p:pic>
        <p:pic>
          <p:nvPicPr>
            <p:cNvPr id="17" name="Picture 16"/>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6486" y="2209800"/>
              <a:ext cx="437641" cy="451762"/>
            </a:xfrm>
            <a:prstGeom prst="rect">
              <a:avLst/>
            </a:prstGeom>
          </p:spPr>
        </p:pic>
        <p:pic>
          <p:nvPicPr>
            <p:cNvPr id="18" name="Picture 17"/>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82286" y="2234502"/>
              <a:ext cx="369766" cy="394731"/>
            </a:xfrm>
            <a:prstGeom prst="rect">
              <a:avLst/>
            </a:prstGeom>
          </p:spPr>
        </p:pic>
      </p:grpSp>
      <p:pic>
        <p:nvPicPr>
          <p:cNvPr id="19" name="Picture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4569" y="876755"/>
            <a:ext cx="937197" cy="962079"/>
          </a:xfrm>
          <a:prstGeom prst="rect">
            <a:avLst/>
          </a:prstGeom>
          <a:effectLst>
            <a:outerShdw blurRad="76200" dir="2700000" sy="-23000" kx="-800400" algn="bl" rotWithShape="0">
              <a:prstClr val="black">
                <a:alpha val="20000"/>
              </a:prstClr>
            </a:outerShdw>
          </a:effectLst>
        </p:spPr>
      </p:pic>
      <p:pic>
        <p:nvPicPr>
          <p:cNvPr id="20" name="Picture 19"/>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85877" y="2103824"/>
            <a:ext cx="680796" cy="960152"/>
          </a:xfrm>
          <a:prstGeom prst="rect">
            <a:avLst/>
          </a:prstGeom>
          <a:effectLst>
            <a:outerShdw blurRad="152400" dir="5400000" sx="90000" sy="-19000" rotWithShape="0">
              <a:prstClr val="black">
                <a:alpha val="15000"/>
              </a:prstClr>
            </a:outerShdw>
          </a:effectLst>
        </p:spPr>
      </p:pic>
      <p:grpSp>
        <p:nvGrpSpPr>
          <p:cNvPr id="21" name="Group 20"/>
          <p:cNvGrpSpPr/>
          <p:nvPr/>
        </p:nvGrpSpPr>
        <p:grpSpPr>
          <a:xfrm>
            <a:off x="1616689" y="2474110"/>
            <a:ext cx="1076877" cy="616554"/>
            <a:chOff x="7142531" y="5192250"/>
            <a:chExt cx="1078765" cy="617635"/>
          </a:xfrm>
        </p:grpSpPr>
        <p:pic>
          <p:nvPicPr>
            <p:cNvPr id="22" name="Picture 21"/>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864732" y="5312497"/>
              <a:ext cx="356564" cy="356564"/>
            </a:xfrm>
            <a:prstGeom prst="rect">
              <a:avLst/>
            </a:prstGeom>
          </p:spPr>
        </p:pic>
        <p:pic>
          <p:nvPicPr>
            <p:cNvPr id="23" name="Picture 22"/>
            <p:cNvPicPr>
              <a:picLocks noChangeAspect="1"/>
            </p:cNvPicPr>
            <p:nvPr/>
          </p:nvPicPr>
          <p:blipFill rotWithShape="1">
            <a:blip r:embed="rId10"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142531" y="5294016"/>
              <a:ext cx="402125" cy="452987"/>
            </a:xfrm>
            <a:prstGeom prst="rect">
              <a:avLst/>
            </a:prstGeom>
          </p:spPr>
        </p:pic>
        <p:pic>
          <p:nvPicPr>
            <p:cNvPr id="24" name="Picture 23"/>
            <p:cNvPicPr>
              <a:picLocks noChangeAspect="1"/>
            </p:cNvPicPr>
            <p:nvPr/>
          </p:nvPicPr>
          <p:blipFill rotWithShape="1">
            <a:blip r:embed="rId11"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435928" y="5192250"/>
              <a:ext cx="554892" cy="617635"/>
            </a:xfrm>
            <a:prstGeom prst="rect">
              <a:avLst/>
            </a:prstGeom>
          </p:spPr>
        </p:pic>
      </p:grpSp>
      <p:sp>
        <p:nvSpPr>
          <p:cNvPr id="26" name="Content Placeholder 2"/>
          <p:cNvSpPr txBox="1">
            <a:spLocks/>
          </p:cNvSpPr>
          <p:nvPr/>
        </p:nvSpPr>
        <p:spPr>
          <a:xfrm>
            <a:off x="3798254" y="4200525"/>
            <a:ext cx="1241106" cy="72707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Multiple Platforms</a:t>
            </a:r>
            <a:endParaRPr lang="en-US" dirty="0"/>
          </a:p>
        </p:txBody>
      </p:sp>
      <p:sp>
        <p:nvSpPr>
          <p:cNvPr id="27" name="Content Placeholder 2"/>
          <p:cNvSpPr txBox="1">
            <a:spLocks/>
          </p:cNvSpPr>
          <p:nvPr/>
        </p:nvSpPr>
        <p:spPr>
          <a:xfrm>
            <a:off x="7364414" y="1680845"/>
            <a:ext cx="1241106" cy="72707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Full Capabilities</a:t>
            </a:r>
            <a:endParaRPr lang="en-US" dirty="0"/>
          </a:p>
        </p:txBody>
      </p:sp>
      <p:sp>
        <p:nvSpPr>
          <p:cNvPr id="28" name="Content Placeholder 2"/>
          <p:cNvSpPr txBox="1">
            <a:spLocks/>
          </p:cNvSpPr>
          <p:nvPr/>
        </p:nvSpPr>
        <p:spPr>
          <a:xfrm>
            <a:off x="282894" y="1701165"/>
            <a:ext cx="1241106" cy="72707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dirty="0" smtClean="0"/>
              <a:t>Partial Capabilities</a:t>
            </a:r>
            <a:endParaRPr lang="en-US" dirty="0"/>
          </a:p>
        </p:txBody>
      </p:sp>
      <p:sp>
        <p:nvSpPr>
          <p:cNvPr id="30" name="Content Placeholder 2"/>
          <p:cNvSpPr txBox="1">
            <a:spLocks/>
          </p:cNvSpPr>
          <p:nvPr/>
        </p:nvSpPr>
        <p:spPr>
          <a:xfrm>
            <a:off x="374334" y="3093085"/>
            <a:ext cx="2988626" cy="139763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Web Apps</a:t>
            </a:r>
          </a:p>
          <a:p>
            <a:pPr lvl="1">
              <a:lnSpc>
                <a:spcPct val="50000"/>
              </a:lnSpc>
            </a:pPr>
            <a:r>
              <a:rPr lang="en-US" dirty="0" smtClean="0"/>
              <a:t>Web Developer Skills</a:t>
            </a:r>
            <a:endParaRPr lang="en-US" dirty="0"/>
          </a:p>
          <a:p>
            <a:pPr lvl="1">
              <a:lnSpc>
                <a:spcPct val="50000"/>
              </a:lnSpc>
            </a:pPr>
            <a:r>
              <a:rPr lang="en-US" dirty="0" smtClean="0"/>
              <a:t>Instant updates</a:t>
            </a:r>
            <a:endParaRPr lang="en-US" dirty="0"/>
          </a:p>
          <a:p>
            <a:pPr lvl="1">
              <a:lnSpc>
                <a:spcPct val="50000"/>
              </a:lnSpc>
            </a:pPr>
            <a:r>
              <a:rPr lang="en-US" dirty="0" smtClean="0"/>
              <a:t>Unrestricted Distribution</a:t>
            </a:r>
            <a:endParaRPr lang="en-US" dirty="0"/>
          </a:p>
          <a:p>
            <a:endParaRPr lang="en-US" dirty="0"/>
          </a:p>
        </p:txBody>
      </p:sp>
      <p:sp>
        <p:nvSpPr>
          <p:cNvPr id="31" name="Content Placeholder 2"/>
          <p:cNvSpPr txBox="1">
            <a:spLocks/>
          </p:cNvSpPr>
          <p:nvPr/>
        </p:nvSpPr>
        <p:spPr>
          <a:xfrm>
            <a:off x="6033454" y="106045"/>
            <a:ext cx="2988626" cy="166179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Native Apps</a:t>
            </a:r>
          </a:p>
          <a:p>
            <a:pPr lvl="1">
              <a:lnSpc>
                <a:spcPct val="50000"/>
              </a:lnSpc>
            </a:pPr>
            <a:r>
              <a:rPr lang="en-US" dirty="0" smtClean="0"/>
              <a:t>Advanced UI Interactions</a:t>
            </a:r>
            <a:endParaRPr lang="en-US" dirty="0"/>
          </a:p>
          <a:p>
            <a:pPr lvl="1">
              <a:lnSpc>
                <a:spcPct val="50000"/>
              </a:lnSpc>
            </a:pPr>
            <a:r>
              <a:rPr lang="en-US" dirty="0" smtClean="0"/>
              <a:t>Smoothest Performance</a:t>
            </a:r>
            <a:endParaRPr lang="en-US" dirty="0"/>
          </a:p>
          <a:p>
            <a:pPr lvl="1">
              <a:lnSpc>
                <a:spcPct val="50000"/>
              </a:lnSpc>
            </a:pPr>
            <a:r>
              <a:rPr lang="en-US" dirty="0" smtClean="0"/>
              <a:t>App Store distribution</a:t>
            </a:r>
            <a:endParaRPr lang="en-US" dirty="0"/>
          </a:p>
          <a:p>
            <a:endParaRPr lang="en-US" dirty="0"/>
          </a:p>
        </p:txBody>
      </p:sp>
      <p:sp>
        <p:nvSpPr>
          <p:cNvPr id="29" name="Content Placeholder 2"/>
          <p:cNvSpPr txBox="1">
            <a:spLocks/>
          </p:cNvSpPr>
          <p:nvPr/>
        </p:nvSpPr>
        <p:spPr>
          <a:xfrm>
            <a:off x="6155374" y="3286125"/>
            <a:ext cx="2988626" cy="132651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Hybrid HTML5 Apps</a:t>
            </a:r>
          </a:p>
          <a:p>
            <a:pPr lvl="1">
              <a:lnSpc>
                <a:spcPct val="50000"/>
              </a:lnSpc>
            </a:pPr>
            <a:r>
              <a:rPr lang="en-US" dirty="0" smtClean="0"/>
              <a:t>Web developer skills</a:t>
            </a:r>
            <a:endParaRPr lang="en-US" dirty="0"/>
          </a:p>
          <a:p>
            <a:pPr lvl="1">
              <a:lnSpc>
                <a:spcPct val="50000"/>
              </a:lnSpc>
            </a:pPr>
            <a:r>
              <a:rPr lang="en-US" dirty="0" smtClean="0"/>
              <a:t>Access to native platform</a:t>
            </a:r>
            <a:endParaRPr lang="en-US" dirty="0"/>
          </a:p>
          <a:p>
            <a:pPr lvl="1">
              <a:lnSpc>
                <a:spcPct val="50000"/>
              </a:lnSpc>
            </a:pPr>
            <a:r>
              <a:rPr lang="en-US" dirty="0" smtClean="0"/>
              <a:t>App Store distribution</a:t>
            </a:r>
            <a:endParaRPr lang="en-US" dirty="0"/>
          </a:p>
          <a:p>
            <a:endParaRPr lang="en-US" dirty="0"/>
          </a:p>
        </p:txBody>
      </p:sp>
      <p:grpSp>
        <p:nvGrpSpPr>
          <p:cNvPr id="32" name="Group 31"/>
          <p:cNvGrpSpPr/>
          <p:nvPr/>
        </p:nvGrpSpPr>
        <p:grpSpPr>
          <a:xfrm>
            <a:off x="6225926" y="2360713"/>
            <a:ext cx="1514862" cy="505068"/>
            <a:chOff x="6334535" y="2192880"/>
            <a:chExt cx="1517517" cy="505953"/>
          </a:xfrm>
        </p:grpSpPr>
        <p:pic>
          <p:nvPicPr>
            <p:cNvPr id="33" name="Picture 32"/>
            <p:cNvPicPr>
              <a:picLocks noChangeAspect="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b="23594"/>
            <a:stretch/>
          </p:blipFill>
          <p:spPr>
            <a:xfrm>
              <a:off x="6334535" y="2192880"/>
              <a:ext cx="675865" cy="505953"/>
            </a:xfrm>
            <a:prstGeom prst="rect">
              <a:avLst/>
            </a:prstGeom>
          </p:spPr>
        </p:pic>
        <p:pic>
          <p:nvPicPr>
            <p:cNvPr id="34" name="Picture 33"/>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66486" y="2209800"/>
              <a:ext cx="437641" cy="451762"/>
            </a:xfrm>
            <a:prstGeom prst="rect">
              <a:avLst/>
            </a:prstGeom>
          </p:spPr>
        </p:pic>
        <p:pic>
          <p:nvPicPr>
            <p:cNvPr id="35" name="Picture 34"/>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482286" y="2234502"/>
              <a:ext cx="369766" cy="394731"/>
            </a:xfrm>
            <a:prstGeom prst="rect">
              <a:avLst/>
            </a:prstGeom>
          </p:spPr>
        </p:pic>
      </p:grpSp>
      <p:pic>
        <p:nvPicPr>
          <p:cNvPr id="36" name="Picture 3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811055" y="2270854"/>
            <a:ext cx="982875" cy="991425"/>
          </a:xfrm>
          <a:prstGeom prst="rect">
            <a:avLst/>
          </a:prstGeom>
          <a:effectLst>
            <a:outerShdw blurRad="152400" dir="5400000" sx="90000" sy="-19000" rotWithShape="0">
              <a:prstClr val="black">
                <a:alpha val="15000"/>
              </a:prstClr>
            </a:outerShdw>
          </a:effectLst>
        </p:spPr>
      </p:pic>
      <p:grpSp>
        <p:nvGrpSpPr>
          <p:cNvPr id="37" name="Group 36"/>
          <p:cNvGrpSpPr/>
          <p:nvPr/>
        </p:nvGrpSpPr>
        <p:grpSpPr>
          <a:xfrm>
            <a:off x="4802267" y="3274803"/>
            <a:ext cx="1076877" cy="616554"/>
            <a:chOff x="7142531" y="5192250"/>
            <a:chExt cx="1078765" cy="617635"/>
          </a:xfrm>
        </p:grpSpPr>
        <p:pic>
          <p:nvPicPr>
            <p:cNvPr id="38" name="Picture 3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7864732" y="5312497"/>
              <a:ext cx="356564" cy="356564"/>
            </a:xfrm>
            <a:prstGeom prst="rect">
              <a:avLst/>
            </a:prstGeom>
          </p:spPr>
        </p:pic>
        <p:pic>
          <p:nvPicPr>
            <p:cNvPr id="39" name="Picture 38"/>
            <p:cNvPicPr>
              <a:picLocks noChangeAspect="1"/>
            </p:cNvPicPr>
            <p:nvPr/>
          </p:nvPicPr>
          <p:blipFill rotWithShape="1">
            <a:blip r:embed="rId10"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142531" y="5294016"/>
              <a:ext cx="402125" cy="452987"/>
            </a:xfrm>
            <a:prstGeom prst="rect">
              <a:avLst/>
            </a:prstGeom>
          </p:spPr>
        </p:pic>
        <p:pic>
          <p:nvPicPr>
            <p:cNvPr id="40" name="Picture 39"/>
            <p:cNvPicPr>
              <a:picLocks noChangeAspect="1"/>
            </p:cNvPicPr>
            <p:nvPr/>
          </p:nvPicPr>
          <p:blipFill rotWithShape="1">
            <a:blip r:embed="rId11" cstate="screen">
              <a:clrChange>
                <a:clrFrom>
                  <a:srgbClr val="22B14C"/>
                </a:clrFrom>
                <a:clrTo>
                  <a:srgbClr val="22B14C">
                    <a:alpha val="0"/>
                  </a:srgbClr>
                </a:clrTo>
              </a:clrChange>
              <a:extLst>
                <a:ext uri="{28A0092B-C50C-407E-A947-70E740481C1C}">
                  <a14:useLocalDpi xmlns:a14="http://schemas.microsoft.com/office/drawing/2010/main" val="0"/>
                </a:ext>
              </a:extLst>
            </a:blip>
            <a:srcRect/>
            <a:stretch/>
          </p:blipFill>
          <p:spPr>
            <a:xfrm>
              <a:off x="7435928" y="5192250"/>
              <a:ext cx="554892" cy="617635"/>
            </a:xfrm>
            <a:prstGeom prst="rect">
              <a:avLst/>
            </a:prstGeom>
          </p:spPr>
        </p:pic>
      </p:grpSp>
    </p:spTree>
    <p:extLst>
      <p:ext uri="{BB962C8B-B14F-4D97-AF65-F5344CB8AC3E}">
        <p14:creationId xmlns:p14="http://schemas.microsoft.com/office/powerpoint/2010/main" val="2143775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4"/>
          </p:nvPr>
        </p:nvSpPr>
        <p:spPr/>
      </p:sp>
      <p:sp>
        <p:nvSpPr>
          <p:cNvPr id="2" name="Title 1"/>
          <p:cNvSpPr>
            <a:spLocks noGrp="1"/>
          </p:cNvSpPr>
          <p:nvPr>
            <p:ph type="title"/>
          </p:nvPr>
        </p:nvSpPr>
        <p:spPr>
          <a:xfrm>
            <a:off x="455612" y="308848"/>
            <a:ext cx="8241347" cy="868680"/>
          </a:xfrm>
        </p:spPr>
        <p:txBody>
          <a:bodyPr/>
          <a:lstStyle/>
          <a:p>
            <a:r>
              <a:rPr lang="en-US" dirty="0" smtClean="0"/>
              <a:t>Mobile HTML5 </a:t>
            </a:r>
            <a:r>
              <a:rPr lang="en-US" b="1" i="1" dirty="0" smtClean="0"/>
              <a:t>Web App </a:t>
            </a:r>
            <a:r>
              <a:rPr lang="en-US" dirty="0" smtClean="0"/>
              <a:t>Block Diagram</a:t>
            </a:r>
            <a:br>
              <a:rPr lang="en-US" dirty="0" smtClean="0"/>
            </a:b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13</a:t>
            </a:fld>
            <a:endParaRPr lang="en-US" dirty="0"/>
          </a:p>
        </p:txBody>
      </p:sp>
      <p:pic>
        <p:nvPicPr>
          <p:cNvPr id="9" name="Picture 8"/>
          <p:cNvPicPr>
            <a:picLocks noChangeAspect="1"/>
          </p:cNvPicPr>
          <p:nvPr/>
        </p:nvPicPr>
        <p:blipFill>
          <a:blip r:embed="rId2">
            <a:clrChange>
              <a:clrFrom>
                <a:srgbClr val="FFFFEA"/>
              </a:clrFrom>
              <a:clrTo>
                <a:srgbClr val="FFFFEA">
                  <a:alpha val="0"/>
                </a:srgbClr>
              </a:clrTo>
            </a:clrChange>
            <a:extLst>
              <a:ext uri="{28A0092B-C50C-407E-A947-70E740481C1C}">
                <a14:useLocalDpi xmlns:a14="http://schemas.microsoft.com/office/drawing/2010/main" val="0"/>
              </a:ext>
            </a:extLst>
          </a:blip>
          <a:stretch>
            <a:fillRect/>
          </a:stretch>
        </p:blipFill>
        <p:spPr>
          <a:xfrm>
            <a:off x="476250" y="765695"/>
            <a:ext cx="8191500" cy="3896591"/>
          </a:xfrm>
          <a:prstGeom prst="rect">
            <a:avLst/>
          </a:prstGeom>
        </p:spPr>
      </p:pic>
      <p:sp>
        <p:nvSpPr>
          <p:cNvPr id="10" name="Rectangle 9"/>
          <p:cNvSpPr/>
          <p:nvPr/>
        </p:nvSpPr>
        <p:spPr>
          <a:xfrm>
            <a:off x="2117086" y="2908679"/>
            <a:ext cx="5282630" cy="62345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solidFill>
                  <a:schemeClr val="tx1"/>
                </a:solidFill>
              </a:rPr>
              <a:t>Device Libraries</a:t>
            </a:r>
            <a:endParaRPr lang="en-US" sz="2400" dirty="0">
              <a:solidFill>
                <a:schemeClr val="tx1"/>
              </a:solidFill>
            </a:endParaRPr>
          </a:p>
        </p:txBody>
      </p:sp>
      <p:sp>
        <p:nvSpPr>
          <p:cNvPr id="11" name="Rectangle 10"/>
          <p:cNvSpPr/>
          <p:nvPr/>
        </p:nvSpPr>
        <p:spPr>
          <a:xfrm>
            <a:off x="2114824" y="3557502"/>
            <a:ext cx="5284892" cy="62345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tx1"/>
                </a:solidFill>
              </a:rPr>
              <a:t>Mobile Device OS</a:t>
            </a:r>
            <a:endParaRPr lang="en-US" sz="2400" dirty="0">
              <a:solidFill>
                <a:schemeClr val="tx1"/>
              </a:solidFill>
            </a:endParaRPr>
          </a:p>
        </p:txBody>
      </p:sp>
      <p:sp>
        <p:nvSpPr>
          <p:cNvPr id="12" name="Rectangle 11"/>
          <p:cNvSpPr/>
          <p:nvPr/>
        </p:nvSpPr>
        <p:spPr>
          <a:xfrm>
            <a:off x="2114824" y="1425517"/>
            <a:ext cx="5284892" cy="623455"/>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HTML5 Web App</a:t>
            </a:r>
            <a:endParaRPr lang="en-US" sz="2400" dirty="0"/>
          </a:p>
        </p:txBody>
      </p:sp>
      <p:sp>
        <p:nvSpPr>
          <p:cNvPr id="13" name="Rectangle 12"/>
          <p:cNvSpPr/>
          <p:nvPr/>
        </p:nvSpPr>
        <p:spPr>
          <a:xfrm>
            <a:off x="2114824" y="2075988"/>
            <a:ext cx="5284892" cy="62345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Mobile Browser</a:t>
            </a:r>
            <a:endParaRPr lang="en-US" sz="2400" dirty="0"/>
          </a:p>
        </p:txBody>
      </p:sp>
      <p:sp>
        <p:nvSpPr>
          <p:cNvPr id="14" name="Rectangle 13"/>
          <p:cNvSpPr/>
          <p:nvPr/>
        </p:nvSpPr>
        <p:spPr>
          <a:xfrm>
            <a:off x="2049929" y="1315421"/>
            <a:ext cx="5414683" cy="1494118"/>
          </a:xfrm>
          <a:prstGeom prst="rect">
            <a:avLst/>
          </a:prstGeom>
          <a:noFill/>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Up-Down Arrow 16"/>
          <p:cNvSpPr/>
          <p:nvPr/>
        </p:nvSpPr>
        <p:spPr>
          <a:xfrm>
            <a:off x="2933425" y="1776104"/>
            <a:ext cx="351363" cy="557688"/>
          </a:xfrm>
          <a:prstGeom prst="upDownArrow">
            <a:avLst>
              <a:gd name="adj1" fmla="val 26759"/>
              <a:gd name="adj2" fmla="val 64861"/>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9" name="Rectangle 18"/>
          <p:cNvSpPr/>
          <p:nvPr/>
        </p:nvSpPr>
        <p:spPr>
          <a:xfrm>
            <a:off x="2117086" y="2910154"/>
            <a:ext cx="5282630" cy="623455"/>
          </a:xfrm>
          <a:prstGeom prst="rect">
            <a:avLst/>
          </a:prstGeom>
          <a:gradFill flip="none" rotWithShape="1">
            <a:gsLst>
              <a:gs pos="0">
                <a:srgbClr val="FF5050"/>
              </a:gs>
              <a:gs pos="100000">
                <a:srgbClr val="FFCC00"/>
              </a:gs>
            </a:gsLst>
            <a:lin ang="5400000" scaled="1"/>
            <a:tileRect/>
          </a:gra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solidFill>
                  <a:schemeClr val="tx1"/>
                </a:solidFill>
              </a:rPr>
              <a:t>Restricted Device Access</a:t>
            </a:r>
            <a:endParaRPr lang="en-US" sz="2400" dirty="0">
              <a:solidFill>
                <a:schemeClr val="tx1"/>
              </a:solidFill>
            </a:endParaRPr>
          </a:p>
        </p:txBody>
      </p:sp>
      <p:sp>
        <p:nvSpPr>
          <p:cNvPr id="16" name="Up-Down Arrow 15"/>
          <p:cNvSpPr/>
          <p:nvPr/>
        </p:nvSpPr>
        <p:spPr>
          <a:xfrm>
            <a:off x="2933426" y="2528645"/>
            <a:ext cx="351363" cy="557688"/>
          </a:xfrm>
          <a:prstGeom prst="upDownArrow">
            <a:avLst>
              <a:gd name="adj1" fmla="val 26759"/>
              <a:gd name="adj2" fmla="val 64861"/>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058557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4"/>
          </p:nvPr>
        </p:nvSpPr>
        <p:spPr/>
      </p:sp>
      <p:sp>
        <p:nvSpPr>
          <p:cNvPr id="2" name="Title 1"/>
          <p:cNvSpPr>
            <a:spLocks noGrp="1"/>
          </p:cNvSpPr>
          <p:nvPr>
            <p:ph type="title"/>
          </p:nvPr>
        </p:nvSpPr>
        <p:spPr>
          <a:xfrm>
            <a:off x="210509" y="297709"/>
            <a:ext cx="8688388" cy="868680"/>
          </a:xfrm>
        </p:spPr>
        <p:txBody>
          <a:bodyPr/>
          <a:lstStyle/>
          <a:p>
            <a:r>
              <a:rPr lang="en-US" dirty="0" smtClean="0"/>
              <a:t>Mobile </a:t>
            </a:r>
            <a:r>
              <a:rPr lang="en-US" b="1" i="1" dirty="0" smtClean="0"/>
              <a:t>Hybrid</a:t>
            </a:r>
            <a:r>
              <a:rPr lang="en-US" dirty="0" smtClean="0"/>
              <a:t> HTML5 </a:t>
            </a:r>
            <a:r>
              <a:rPr lang="en-US" b="1" i="1" dirty="0" err="1" smtClean="0"/>
              <a:t>WebView</a:t>
            </a:r>
            <a:r>
              <a:rPr lang="en-US" b="1" i="1" dirty="0" smtClean="0"/>
              <a:t> App </a:t>
            </a:r>
            <a:r>
              <a:rPr lang="en-US" dirty="0" smtClean="0"/>
              <a:t>Block Diagram</a:t>
            </a:r>
            <a:br>
              <a:rPr lang="en-US" dirty="0" smtClean="0"/>
            </a:b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14</a:t>
            </a:fld>
            <a:endParaRPr lang="en-US" dirty="0"/>
          </a:p>
        </p:txBody>
      </p:sp>
      <p:pic>
        <p:nvPicPr>
          <p:cNvPr id="9" name="Picture 8"/>
          <p:cNvPicPr>
            <a:picLocks noChangeAspect="1"/>
          </p:cNvPicPr>
          <p:nvPr/>
        </p:nvPicPr>
        <p:blipFill>
          <a:blip r:embed="rId2">
            <a:clrChange>
              <a:clrFrom>
                <a:srgbClr val="FFFFEA"/>
              </a:clrFrom>
              <a:clrTo>
                <a:srgbClr val="FFFFEA">
                  <a:alpha val="0"/>
                </a:srgbClr>
              </a:clrTo>
            </a:clrChange>
            <a:extLst>
              <a:ext uri="{28A0092B-C50C-407E-A947-70E740481C1C}">
                <a14:useLocalDpi xmlns:a14="http://schemas.microsoft.com/office/drawing/2010/main" val="0"/>
              </a:ext>
            </a:extLst>
          </a:blip>
          <a:stretch>
            <a:fillRect/>
          </a:stretch>
        </p:blipFill>
        <p:spPr>
          <a:xfrm>
            <a:off x="476250" y="765695"/>
            <a:ext cx="8191500" cy="3896591"/>
          </a:xfrm>
          <a:prstGeom prst="rect">
            <a:avLst/>
          </a:prstGeom>
        </p:spPr>
      </p:pic>
      <p:sp>
        <p:nvSpPr>
          <p:cNvPr id="18" name="Rectangle 17"/>
          <p:cNvSpPr/>
          <p:nvPr/>
        </p:nvSpPr>
        <p:spPr>
          <a:xfrm>
            <a:off x="2117086" y="2898519"/>
            <a:ext cx="2622255" cy="623455"/>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smtClean="0">
                <a:solidFill>
                  <a:schemeClr val="tx1"/>
                </a:solidFill>
              </a:rPr>
              <a:t>Device Libraries</a:t>
            </a:r>
            <a:endParaRPr lang="en-US" sz="2400" dirty="0">
              <a:solidFill>
                <a:schemeClr val="tx1"/>
              </a:solidFill>
            </a:endParaRPr>
          </a:p>
        </p:txBody>
      </p:sp>
      <p:sp>
        <p:nvSpPr>
          <p:cNvPr id="19" name="Rectangle 18"/>
          <p:cNvSpPr/>
          <p:nvPr/>
        </p:nvSpPr>
        <p:spPr>
          <a:xfrm>
            <a:off x="2114824" y="3547342"/>
            <a:ext cx="5284892" cy="623455"/>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400" dirty="0" smtClean="0">
                <a:solidFill>
                  <a:schemeClr val="tx1"/>
                </a:solidFill>
              </a:rPr>
              <a:t>Mobile Device OS</a:t>
            </a:r>
            <a:endParaRPr lang="en-US" sz="2400" dirty="0">
              <a:solidFill>
                <a:schemeClr val="tx1"/>
              </a:solidFill>
            </a:endParaRPr>
          </a:p>
        </p:txBody>
      </p:sp>
      <p:sp>
        <p:nvSpPr>
          <p:cNvPr id="20" name="Rectangle 19"/>
          <p:cNvSpPr/>
          <p:nvPr/>
        </p:nvSpPr>
        <p:spPr>
          <a:xfrm>
            <a:off x="4737079" y="2898518"/>
            <a:ext cx="2662637" cy="623455"/>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400" dirty="0">
                <a:solidFill>
                  <a:schemeClr val="tx1"/>
                </a:solidFill>
              </a:rPr>
              <a:t>Native WebView</a:t>
            </a:r>
          </a:p>
        </p:txBody>
      </p:sp>
      <p:sp>
        <p:nvSpPr>
          <p:cNvPr id="21" name="Rectangle 20"/>
          <p:cNvSpPr/>
          <p:nvPr/>
        </p:nvSpPr>
        <p:spPr>
          <a:xfrm>
            <a:off x="4737078" y="1415357"/>
            <a:ext cx="2662637" cy="1273926"/>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HTML5 </a:t>
            </a:r>
            <a:br>
              <a:rPr lang="en-US" sz="2400" dirty="0" smtClean="0"/>
            </a:br>
            <a:r>
              <a:rPr lang="en-US" sz="2400" dirty="0" smtClean="0"/>
              <a:t>WebView </a:t>
            </a:r>
            <a:r>
              <a:rPr lang="en-US" sz="2400" dirty="0"/>
              <a:t>App</a:t>
            </a:r>
          </a:p>
        </p:txBody>
      </p:sp>
      <p:sp>
        <p:nvSpPr>
          <p:cNvPr id="22" name="Rectangle 21"/>
          <p:cNvSpPr/>
          <p:nvPr/>
        </p:nvSpPr>
        <p:spPr>
          <a:xfrm>
            <a:off x="2114824" y="1415356"/>
            <a:ext cx="2622255" cy="1273927"/>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a:t>Hybrid </a:t>
            </a:r>
            <a:r>
              <a:rPr lang="en-US" sz="2400" dirty="0" smtClean="0"/>
              <a:t>Extension</a:t>
            </a:r>
            <a:br>
              <a:rPr lang="en-US" sz="2400" dirty="0" smtClean="0"/>
            </a:br>
            <a:r>
              <a:rPr lang="en-US" sz="2400" dirty="0" smtClean="0"/>
              <a:t>Bridge</a:t>
            </a:r>
            <a:endParaRPr lang="en-US" sz="2400" dirty="0"/>
          </a:p>
        </p:txBody>
      </p:sp>
      <p:sp>
        <p:nvSpPr>
          <p:cNvPr id="23" name="Rectangle 22"/>
          <p:cNvSpPr/>
          <p:nvPr/>
        </p:nvSpPr>
        <p:spPr>
          <a:xfrm>
            <a:off x="2049929" y="1305261"/>
            <a:ext cx="5414683" cy="1494118"/>
          </a:xfrm>
          <a:prstGeom prst="rect">
            <a:avLst/>
          </a:prstGeom>
          <a:noFill/>
          <a:ln>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Up-Down Arrow 23"/>
          <p:cNvSpPr/>
          <p:nvPr/>
        </p:nvSpPr>
        <p:spPr>
          <a:xfrm>
            <a:off x="6286421" y="2518484"/>
            <a:ext cx="351363" cy="557687"/>
          </a:xfrm>
          <a:prstGeom prst="upDownArrow">
            <a:avLst>
              <a:gd name="adj1" fmla="val 26759"/>
              <a:gd name="adj2" fmla="val 64861"/>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25" name="Up-Down Arrow 24"/>
          <p:cNvSpPr/>
          <p:nvPr/>
        </p:nvSpPr>
        <p:spPr>
          <a:xfrm>
            <a:off x="2933426" y="2518485"/>
            <a:ext cx="351363" cy="557688"/>
          </a:xfrm>
          <a:prstGeom prst="upDownArrow">
            <a:avLst>
              <a:gd name="adj1" fmla="val 26759"/>
              <a:gd name="adj2" fmla="val 64861"/>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26" name="Up-Down Arrow 25"/>
          <p:cNvSpPr/>
          <p:nvPr/>
        </p:nvSpPr>
        <p:spPr>
          <a:xfrm rot="5400000">
            <a:off x="4561396" y="1844491"/>
            <a:ext cx="351363" cy="557688"/>
          </a:xfrm>
          <a:prstGeom prst="upDownArrow">
            <a:avLst>
              <a:gd name="adj1" fmla="val 26759"/>
              <a:gd name="adj2" fmla="val 64861"/>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758925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4"/>
          </p:nvPr>
        </p:nvSpPr>
        <p:spPr/>
      </p:sp>
      <p:sp>
        <p:nvSpPr>
          <p:cNvPr id="2" name="Title 1"/>
          <p:cNvSpPr>
            <a:spLocks noGrp="1"/>
          </p:cNvSpPr>
          <p:nvPr>
            <p:ph type="title"/>
          </p:nvPr>
        </p:nvSpPr>
        <p:spPr>
          <a:xfrm>
            <a:off x="455612" y="308848"/>
            <a:ext cx="8241347" cy="868680"/>
          </a:xfrm>
        </p:spPr>
        <p:txBody>
          <a:bodyPr/>
          <a:lstStyle/>
          <a:p>
            <a:r>
              <a:rPr lang="en-US" dirty="0" smtClean="0"/>
              <a:t>Think of </a:t>
            </a:r>
            <a:r>
              <a:rPr lang="en-US" b="1" i="1" dirty="0" smtClean="0"/>
              <a:t>Hybrid</a:t>
            </a:r>
            <a:r>
              <a:rPr lang="en-US" dirty="0" smtClean="0"/>
              <a:t> as a “Black and Tan”</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15</a:t>
            </a:fld>
            <a:endParaRPr lang="en-US" dirty="0"/>
          </a:p>
        </p:txBody>
      </p:sp>
      <p:pic>
        <p:nvPicPr>
          <p:cNvPr id="16" name="Picture 2" descr="C:\Users\pfische1\Documents\HTML5\HTML5 Dev Con-2013-04\black-and-tan.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1087" t="4950" r="32488"/>
          <a:stretch/>
        </p:blipFill>
        <p:spPr bwMode="auto">
          <a:xfrm>
            <a:off x="3475654" y="1017212"/>
            <a:ext cx="1605752" cy="279345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5" descr="http://1.bp.blogspot.com/_v7StbZvChME/TUCGCCbu2SI/AAAAAAAAAyg/Kmj4zzLo1-c/s1600/740px-Curly_Brackets_svg.png"/>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r="79551"/>
          <a:stretch/>
        </p:blipFill>
        <p:spPr bwMode="auto">
          <a:xfrm>
            <a:off x="3299550" y="1396556"/>
            <a:ext cx="258791" cy="95768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5" descr="http://1.bp.blogspot.com/_v7StbZvChME/TUCGCCbu2SI/AAAAAAAAAyg/Kmj4zzLo1-c/s1600/740px-Curly_Brackets_svg.png"/>
          <p:cNvPicPr>
            <a:picLocks noChangeAspect="1" noChangeArrowheads="1"/>
          </p:cNvPicPr>
          <p:nvPr/>
        </p:nvPicPr>
        <p:blipFill rotWithShape="1">
          <a:blip r:embed="rId3" cstate="screen">
            <a:extLst>
              <a:ext uri="{28A0092B-C50C-407E-A947-70E740481C1C}">
                <a14:useLocalDpi xmlns:a14="http://schemas.microsoft.com/office/drawing/2010/main" val="0"/>
              </a:ext>
            </a:extLst>
          </a:blip>
          <a:srcRect r="79551"/>
          <a:stretch/>
        </p:blipFill>
        <p:spPr bwMode="auto">
          <a:xfrm>
            <a:off x="3299550" y="2342859"/>
            <a:ext cx="258791" cy="957688"/>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526521" y="1581813"/>
            <a:ext cx="1689461" cy="507831"/>
          </a:xfrm>
          <a:prstGeom prst="rect">
            <a:avLst/>
          </a:prstGeom>
          <a:noFill/>
        </p:spPr>
        <p:txBody>
          <a:bodyPr wrap="square" rtlCol="0">
            <a:spAutoFit/>
          </a:bodyPr>
          <a:lstStyle/>
          <a:p>
            <a:pPr algn="r"/>
            <a:r>
              <a:rPr lang="en-US" sz="1500" dirty="0">
                <a:solidFill>
                  <a:schemeClr val="accent1"/>
                </a:solidFill>
              </a:rPr>
              <a:t>Web App Stuff</a:t>
            </a:r>
            <a:br>
              <a:rPr lang="en-US" sz="1500" dirty="0">
                <a:solidFill>
                  <a:schemeClr val="accent1"/>
                </a:solidFill>
              </a:rPr>
            </a:br>
            <a:r>
              <a:rPr lang="en-US" sz="1200" dirty="0">
                <a:solidFill>
                  <a:schemeClr val="accent1"/>
                </a:solidFill>
              </a:rPr>
              <a:t>(stout)</a:t>
            </a:r>
          </a:p>
        </p:txBody>
      </p:sp>
      <p:sp>
        <p:nvSpPr>
          <p:cNvPr id="29" name="TextBox 28"/>
          <p:cNvSpPr txBox="1"/>
          <p:nvPr/>
        </p:nvSpPr>
        <p:spPr>
          <a:xfrm>
            <a:off x="1412221" y="2513715"/>
            <a:ext cx="1803761" cy="507831"/>
          </a:xfrm>
          <a:prstGeom prst="rect">
            <a:avLst/>
          </a:prstGeom>
          <a:noFill/>
        </p:spPr>
        <p:txBody>
          <a:bodyPr wrap="square" rtlCol="0">
            <a:spAutoFit/>
          </a:bodyPr>
          <a:lstStyle/>
          <a:p>
            <a:pPr algn="r"/>
            <a:r>
              <a:rPr lang="en-US" sz="1500" dirty="0">
                <a:solidFill>
                  <a:schemeClr val="accent1"/>
                </a:solidFill>
              </a:rPr>
              <a:t>Native App Stuff</a:t>
            </a:r>
            <a:br>
              <a:rPr lang="en-US" sz="1500" dirty="0">
                <a:solidFill>
                  <a:schemeClr val="accent1"/>
                </a:solidFill>
              </a:rPr>
            </a:br>
            <a:r>
              <a:rPr lang="en-US" sz="1200" dirty="0">
                <a:solidFill>
                  <a:schemeClr val="accent1"/>
                </a:solidFill>
              </a:rPr>
              <a:t>(pale ale)</a:t>
            </a:r>
            <a:endParaRPr lang="en-US" sz="1500" dirty="0">
              <a:solidFill>
                <a:schemeClr val="accent1"/>
              </a:solidFill>
            </a:endParaRPr>
          </a:p>
        </p:txBody>
      </p:sp>
      <p:pic>
        <p:nvPicPr>
          <p:cNvPr id="30" name="Picture 6" descr="C:\Users\pfische1\Documents\HTML5\HTML5 Dev Con-2013-04\mind-the-gap.jpg"/>
          <p:cNvPicPr>
            <a:picLocks noChangeAspect="1" noChangeArrowheads="1"/>
          </p:cNvPicPr>
          <p:nvPr/>
        </p:nvPicPr>
        <p:blipFill rotWithShape="1">
          <a:blip r:embed="rId4" cstate="screen">
            <a:clrChange>
              <a:clrFrom>
                <a:srgbClr val="FFFFFF"/>
              </a:clrFrom>
              <a:clrTo>
                <a:srgbClr val="FFFFFF">
                  <a:alpha val="0"/>
                </a:srgbClr>
              </a:clrTo>
            </a:clrChange>
            <a:extLst>
              <a:ext uri="{28A0092B-C50C-407E-A947-70E740481C1C}">
                <a14:useLocalDpi xmlns:a14="http://schemas.microsoft.com/office/drawing/2010/main" val="0"/>
              </a:ext>
            </a:extLst>
          </a:blip>
          <a:srcRect l="9071" t="8960" r="8270" b="10797"/>
          <a:stretch/>
        </p:blipFill>
        <p:spPr bwMode="auto">
          <a:xfrm>
            <a:off x="5082247" y="1771359"/>
            <a:ext cx="1375703" cy="1067321"/>
          </a:xfrm>
          <a:prstGeom prst="rect">
            <a:avLst/>
          </a:prstGeom>
          <a:noFill/>
          <a:extLst>
            <a:ext uri="{909E8E84-426E-40DD-AFC4-6F175D3DCCD1}">
              <a14:hiddenFill xmlns:a14="http://schemas.microsoft.com/office/drawing/2010/main">
                <a:solidFill>
                  <a:srgbClr val="FFFFFF"/>
                </a:solidFill>
              </a14:hiddenFill>
            </a:ext>
          </a:extLst>
        </p:spPr>
      </p:pic>
      <p:sp>
        <p:nvSpPr>
          <p:cNvPr id="31" name="Rounded Rectangle 30"/>
          <p:cNvSpPr/>
          <p:nvPr/>
        </p:nvSpPr>
        <p:spPr>
          <a:xfrm>
            <a:off x="3592827" y="2213245"/>
            <a:ext cx="1389218" cy="191542"/>
          </a:xfrm>
          <a:prstGeom prst="roundRect">
            <a:avLst>
              <a:gd name="adj" fmla="val 4295"/>
            </a:avLst>
          </a:prstGeom>
          <a:solidFill>
            <a:srgbClr val="FFFF00">
              <a:alpha val="25000"/>
            </a:srgbClr>
          </a:solidFill>
          <a:ln w="0" cap="flat" cmpd="sng" algn="ctr">
            <a:noFill/>
            <a:prstDash val="solid"/>
            <a:round/>
            <a:headEnd type="none" w="sm" len="sm"/>
            <a:tailEnd type="none" w="sm" len="sm"/>
          </a:ln>
          <a:effectLst>
            <a:outerShdw blurRad="50800" dist="38100" dir="2700000" algn="tl" rotWithShape="0">
              <a:prstClr val="black">
                <a:alpha val="40000"/>
              </a:prstClr>
            </a:outerShdw>
          </a:effectLst>
          <a:scene3d>
            <a:camera prst="orthographicFront"/>
            <a:lightRig rig="threePt" dir="t"/>
          </a:scene3d>
          <a:sp3d prstMaterial="matte">
            <a:bevelT w="101600" h="101600"/>
          </a:sp3d>
        </p:spPr>
        <p:txBody>
          <a:bodyPr vert="horz" wrap="none" lIns="68580" tIns="34290" rIns="68580" bIns="34290" numCol="1" rtlCol="0" anchor="t" anchorCtr="0" compatLnSpc="1">
            <a:prstTxWarp prst="textNoShape">
              <a:avLst/>
            </a:prstTxWarp>
          </a:bodyPr>
          <a:lstStyle/>
          <a:p>
            <a:pPr algn="ctr" eaLnBrk="0" fontAlgn="base" hangingPunct="0">
              <a:spcBef>
                <a:spcPct val="0"/>
              </a:spcBef>
              <a:spcAft>
                <a:spcPct val="0"/>
              </a:spcAft>
            </a:pPr>
            <a:endParaRPr lang="en-US" sz="1350" b="1" dirty="0">
              <a:solidFill>
                <a:schemeClr val="accent1"/>
              </a:solidFill>
              <a:latin typeface="Neo Sans Intel" pitchFamily="34" charset="0"/>
              <a:cs typeface="Arial" pitchFamily="34" charset="0"/>
            </a:endParaRPr>
          </a:p>
        </p:txBody>
      </p:sp>
      <p:sp>
        <p:nvSpPr>
          <p:cNvPr id="32" name="TextBox 31"/>
          <p:cNvSpPr txBox="1"/>
          <p:nvPr/>
        </p:nvSpPr>
        <p:spPr>
          <a:xfrm>
            <a:off x="6396165" y="2017696"/>
            <a:ext cx="1261936" cy="553998"/>
          </a:xfrm>
          <a:prstGeom prst="rect">
            <a:avLst/>
          </a:prstGeom>
          <a:noFill/>
        </p:spPr>
        <p:txBody>
          <a:bodyPr wrap="square" rtlCol="0">
            <a:spAutoFit/>
          </a:bodyPr>
          <a:lstStyle/>
          <a:p>
            <a:pPr algn="ctr"/>
            <a:r>
              <a:rPr lang="en-US" sz="1500" dirty="0">
                <a:solidFill>
                  <a:schemeClr val="accent1"/>
                </a:solidFill>
              </a:rPr>
              <a:t>/</a:t>
            </a:r>
            <a:r>
              <a:rPr lang="en-US" sz="1500" dirty="0" err="1" smtClean="0">
                <a:solidFill>
                  <a:schemeClr val="accent1"/>
                </a:solidFill>
              </a:rPr>
              <a:t>fōn</a:t>
            </a:r>
            <a:r>
              <a:rPr lang="en-US" sz="1500" dirty="0" err="1" smtClean="0">
                <a:solidFill>
                  <a:schemeClr val="accent1"/>
                </a:solidFill>
                <a:sym typeface="Symbol"/>
              </a:rPr>
              <a:t>•</a:t>
            </a:r>
            <a:r>
              <a:rPr lang="en-US" sz="1500" dirty="0" err="1" smtClean="0">
                <a:solidFill>
                  <a:schemeClr val="accent1"/>
                </a:solidFill>
              </a:rPr>
              <a:t>gap</a:t>
            </a:r>
            <a:r>
              <a:rPr lang="en-US" sz="1500" dirty="0">
                <a:solidFill>
                  <a:schemeClr val="accent1"/>
                </a:solidFill>
              </a:rPr>
              <a:t>/ </a:t>
            </a:r>
            <a:br>
              <a:rPr lang="en-US" sz="1500" dirty="0">
                <a:solidFill>
                  <a:schemeClr val="accent1"/>
                </a:solidFill>
              </a:rPr>
            </a:br>
            <a:r>
              <a:rPr lang="en-US" sz="1500" dirty="0">
                <a:solidFill>
                  <a:schemeClr val="accent1"/>
                </a:solidFill>
              </a:rPr>
              <a:t>stuff</a:t>
            </a:r>
            <a:endParaRPr lang="en-US" sz="1200" dirty="0">
              <a:solidFill>
                <a:schemeClr val="accent1"/>
              </a:solidFill>
            </a:endParaRPr>
          </a:p>
        </p:txBody>
      </p:sp>
      <p:sp>
        <p:nvSpPr>
          <p:cNvPr id="33" name="Content Placeholder 1"/>
          <p:cNvSpPr txBox="1">
            <a:spLocks/>
          </p:cNvSpPr>
          <p:nvPr/>
        </p:nvSpPr>
        <p:spPr>
          <a:xfrm>
            <a:off x="455612" y="3829635"/>
            <a:ext cx="7772400" cy="518845"/>
          </a:xfrm>
          <a:prstGeom prst="rect">
            <a:avLst/>
          </a:prstGeom>
        </p:spPr>
        <p:txBody>
          <a:bodyPr vert="horz" lIns="0" tIns="0" rIns="0" bIns="0" rtlCol="0">
            <a:noAutofit/>
          </a:bodyPr>
          <a:lstStyle>
            <a:lvl1pPr marL="0" indent="0" algn="l" defTabSz="457200" rtl="0" eaLnBrk="1" latinLnBrk="0" hangingPunct="1">
              <a:spcBef>
                <a:spcPts val="1200"/>
              </a:spcBef>
              <a:spcAft>
                <a:spcPts val="0"/>
              </a:spcAft>
              <a:buFont typeface="Wingdings" panose="05000000000000000000" pitchFamily="2" charset="2"/>
              <a:buNone/>
              <a:defRPr lang="en-US" sz="1800" b="0" kern="1200" dirty="0" smtClean="0">
                <a:solidFill>
                  <a:srgbClr val="0071C5"/>
                </a:solidFill>
                <a:latin typeface="+mn-lt"/>
                <a:ea typeface="+mn-ea"/>
                <a:cs typeface="Intel Clear" panose="020B0604020203020204" pitchFamily="34" charset="0"/>
              </a:defRPr>
            </a:lvl1pPr>
            <a:lvl2pPr marL="225425" indent="-225425" algn="l" defTabSz="457200" rtl="0" eaLnBrk="1" latinLnBrk="0" hangingPunct="1">
              <a:spcBef>
                <a:spcPts val="1200"/>
              </a:spcBef>
              <a:buFont typeface="Wingdings" charset="2"/>
              <a:buChar char="§"/>
              <a:defRPr lang="en-US" sz="1600" kern="1200" baseline="0" dirty="0" smtClean="0">
                <a:solidFill>
                  <a:schemeClr val="tx2"/>
                </a:solidFill>
                <a:latin typeface="+mn-lt"/>
                <a:ea typeface="+mn-ea"/>
                <a:cs typeface="Intel Clear" panose="020B0604020203020204" pitchFamily="34" charset="0"/>
              </a:defRPr>
            </a:lvl2pPr>
            <a:lvl3pPr marL="571500" indent="-228600" algn="l" defTabSz="457200" rtl="0" eaLnBrk="1" latinLnBrk="0" hangingPunct="1">
              <a:spcBef>
                <a:spcPts val="800"/>
              </a:spcBef>
              <a:buFont typeface="Wingdings" charset="2"/>
              <a:buChar char="§"/>
              <a:defRPr lang="en-US" sz="1400" kern="1200" dirty="0" smtClean="0">
                <a:solidFill>
                  <a:schemeClr val="tx2"/>
                </a:solidFill>
                <a:latin typeface="+mn-lt"/>
                <a:ea typeface="+mn-ea"/>
                <a:cs typeface="Intel Clear" panose="020B0604020203020204" pitchFamily="34" charset="0"/>
              </a:defRPr>
            </a:lvl3pPr>
            <a:lvl4pPr marL="969963" indent="-228600" algn="l" defTabSz="457200" rtl="0" eaLnBrk="1" latinLnBrk="0" hangingPunct="1">
              <a:spcBef>
                <a:spcPct val="20000"/>
              </a:spcBef>
              <a:buFont typeface="Arial"/>
              <a:buChar char="–"/>
              <a:defRPr lang="en-US" sz="1200" kern="1200" dirty="0" smtClean="0">
                <a:solidFill>
                  <a:schemeClr val="tx2"/>
                </a:solidFill>
                <a:latin typeface="+mn-lt"/>
                <a:ea typeface="+mn-ea"/>
                <a:cs typeface="Intel Clear" panose="020B0604020203020204" pitchFamily="34" charset="0"/>
              </a:defRPr>
            </a:lvl4pPr>
            <a:lvl5pPr marL="1319213" indent="-228600" algn="l" defTabSz="457200" rtl="0" eaLnBrk="1" latinLnBrk="0" hangingPunct="1">
              <a:spcBef>
                <a:spcPct val="20000"/>
              </a:spcBef>
              <a:buFont typeface="Intel Clear" panose="020B0604020203020204" pitchFamily="34" charset="0"/>
              <a:buChar char="–"/>
              <a:defRPr lang="en-US" sz="1200" kern="1200" dirty="0">
                <a:solidFill>
                  <a:schemeClr val="tx2"/>
                </a:solidFill>
                <a:latin typeface="+mn-lt"/>
                <a:ea typeface="+mn-ea"/>
                <a:cs typeface="Intel Clear" panose="020B060402020302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P.S. - It’s spelled “Cordova” but pronounced </a:t>
            </a:r>
            <a:r>
              <a:rPr lang="en-US" dirty="0"/>
              <a:t>/</a:t>
            </a:r>
            <a:r>
              <a:rPr lang="en-US" dirty="0" err="1"/>
              <a:t>fōn</a:t>
            </a:r>
            <a:r>
              <a:rPr lang="en-US" dirty="0" err="1">
                <a:sym typeface="Symbol"/>
              </a:rPr>
              <a:t>•</a:t>
            </a:r>
            <a:r>
              <a:rPr lang="en-US" dirty="0" err="1"/>
              <a:t>gap</a:t>
            </a:r>
            <a:r>
              <a:rPr lang="en-US" dirty="0"/>
              <a:t>/ </a:t>
            </a:r>
            <a:r>
              <a:rPr lang="en-US" dirty="0">
                <a:sym typeface="Wingdings" panose="05000000000000000000" pitchFamily="2" charset="2"/>
              </a:rPr>
              <a:t></a:t>
            </a:r>
            <a:endParaRPr lang="en-US" dirty="0"/>
          </a:p>
          <a:p>
            <a:r>
              <a:rPr lang="en-US" dirty="0" smtClean="0"/>
              <a:t> </a:t>
            </a:r>
            <a:endParaRPr lang="en-US" dirty="0"/>
          </a:p>
        </p:txBody>
      </p:sp>
    </p:spTree>
    <p:extLst>
      <p:ext uri="{BB962C8B-B14F-4D97-AF65-F5344CB8AC3E}">
        <p14:creationId xmlns:p14="http://schemas.microsoft.com/office/powerpoint/2010/main" val="14239300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3" y="2108062"/>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Debugging/Profiling</a:t>
            </a:r>
            <a:endParaRPr lang="en-US" dirty="0"/>
          </a:p>
        </p:txBody>
      </p:sp>
      <p:sp>
        <p:nvSpPr>
          <p:cNvPr id="7" name="Text Placeholder 2"/>
          <p:cNvSpPr>
            <a:spLocks noGrp="1"/>
          </p:cNvSpPr>
          <p:nvPr>
            <p:ph type="body" idx="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“Whoa” – Keanu Reeves</a:t>
            </a:r>
            <a:endParaRPr lang="en-US" dirty="0"/>
          </a:p>
        </p:txBody>
      </p:sp>
    </p:spTree>
    <p:extLst>
      <p:ext uri="{BB962C8B-B14F-4D97-AF65-F5344CB8AC3E}">
        <p14:creationId xmlns:p14="http://schemas.microsoft.com/office/powerpoint/2010/main" val="26867508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device debugging</a:t>
            </a:r>
            <a:endParaRPr lang="en-US" dirty="0"/>
          </a:p>
        </p:txBody>
      </p:sp>
      <p:pic>
        <p:nvPicPr>
          <p:cNvPr id="7" name="Content Placeholder 6" descr="debug.png"/>
          <p:cNvPicPr>
            <a:picLocks noGrp="1" noChangeAspect="1"/>
          </p:cNvPicPr>
          <p:nvPr>
            <p:ph sz="quarter" idx="13"/>
          </p:nvPr>
        </p:nvPicPr>
        <p:blipFill>
          <a:blip r:embed="rId2">
            <a:extLst>
              <a:ext uri="{28A0092B-C50C-407E-A947-70E740481C1C}">
                <a14:useLocalDpi xmlns:a14="http://schemas.microsoft.com/office/drawing/2010/main" val="0"/>
              </a:ext>
            </a:extLst>
          </a:blip>
          <a:srcRect l="-12679" r="-12679"/>
          <a:stretch>
            <a:fillRect/>
          </a:stretch>
        </p:blipFill>
        <p:spPr/>
      </p:pic>
    </p:spTree>
    <p:extLst>
      <p:ext uri="{BB962C8B-B14F-4D97-AF65-F5344CB8AC3E}">
        <p14:creationId xmlns:p14="http://schemas.microsoft.com/office/powerpoint/2010/main" val="4944601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Device Profiling</a:t>
            </a:r>
            <a:endParaRPr lang="en-US" dirty="0"/>
          </a:p>
        </p:txBody>
      </p:sp>
      <p:pic>
        <p:nvPicPr>
          <p:cNvPr id="4" name="Content Placeholder 3" descr="Screen Shot 2015-06-10 at 11.15.38 AM.png"/>
          <p:cNvPicPr>
            <a:picLocks noGrp="1" noChangeAspect="1"/>
          </p:cNvPicPr>
          <p:nvPr>
            <p:ph sz="quarter" idx="13"/>
          </p:nvPr>
        </p:nvPicPr>
        <p:blipFill>
          <a:blip r:embed="rId2">
            <a:extLst>
              <a:ext uri="{28A0092B-C50C-407E-A947-70E740481C1C}">
                <a14:useLocalDpi xmlns:a14="http://schemas.microsoft.com/office/drawing/2010/main" val="0"/>
              </a:ext>
            </a:extLst>
          </a:blip>
          <a:srcRect l="-11829" r="-11829"/>
          <a:stretch>
            <a:fillRect/>
          </a:stretch>
        </p:blipFill>
        <p:spPr/>
      </p:pic>
    </p:spTree>
    <p:extLst>
      <p:ext uri="{BB962C8B-B14F-4D97-AF65-F5344CB8AC3E}">
        <p14:creationId xmlns:p14="http://schemas.microsoft.com/office/powerpoint/2010/main" val="16666188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3" y="2108062"/>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Building in the cloud</a:t>
            </a:r>
            <a:endParaRPr lang="en-US" dirty="0"/>
          </a:p>
        </p:txBody>
      </p:sp>
      <p:sp>
        <p:nvSpPr>
          <p:cNvPr id="7" name="Text Placeholder 2"/>
          <p:cNvSpPr>
            <a:spLocks noGrp="1"/>
          </p:cNvSpPr>
          <p:nvPr>
            <p:ph type="body" idx="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Nobody understands </a:t>
            </a:r>
            <a:r>
              <a:rPr lang="en-US" smtClean="0"/>
              <a:t>the cloud!</a:t>
            </a:r>
            <a:endParaRPr lang="en-US" dirty="0"/>
          </a:p>
        </p:txBody>
      </p:sp>
    </p:spTree>
    <p:extLst>
      <p:ext uri="{BB962C8B-B14F-4D97-AF65-F5344CB8AC3E}">
        <p14:creationId xmlns:p14="http://schemas.microsoft.com/office/powerpoint/2010/main" val="1020226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2</a:t>
            </a:fld>
            <a:endParaRPr lang="en-US" dirty="0"/>
          </a:p>
        </p:txBody>
      </p:sp>
      <p:sp>
        <p:nvSpPr>
          <p:cNvPr id="2" name="Title 1"/>
          <p:cNvSpPr>
            <a:spLocks noGrp="1"/>
          </p:cNvSpPr>
          <p:nvPr>
            <p:ph type="title"/>
          </p:nvPr>
        </p:nvSpPr>
        <p:spPr/>
        <p:txBody>
          <a:bodyPr/>
          <a:lstStyle/>
          <a:p>
            <a:r>
              <a:rPr lang="en-US" dirty="0" smtClean="0"/>
              <a:t>Software Services Group</a:t>
            </a:r>
            <a:endParaRPr lang="en-US" dirty="0"/>
          </a:p>
        </p:txBody>
      </p:sp>
      <p:sp>
        <p:nvSpPr>
          <p:cNvPr id="3" name="Content Placeholder 2"/>
          <p:cNvSpPr>
            <a:spLocks noGrp="1"/>
          </p:cNvSpPr>
          <p:nvPr>
            <p:ph idx="13"/>
          </p:nvPr>
        </p:nvSpPr>
        <p:spPr>
          <a:xfrm>
            <a:off x="455613" y="1203325"/>
            <a:ext cx="8228012" cy="3425825"/>
          </a:xfrm>
        </p:spPr>
        <p:txBody>
          <a:bodyPr/>
          <a:lstStyle/>
          <a:p>
            <a:pPr lvl="0"/>
            <a:r>
              <a:rPr lang="en-US" dirty="0" smtClean="0"/>
              <a:t>“The biggest software company you’ve never heard of” - Forbes</a:t>
            </a:r>
          </a:p>
          <a:p>
            <a:pPr lvl="1"/>
            <a:r>
              <a:rPr lang="en-US" dirty="0" smtClean="0"/>
              <a:t>Top Linux kernel contributor</a:t>
            </a:r>
          </a:p>
          <a:p>
            <a:pPr lvl="1"/>
            <a:r>
              <a:rPr lang="en-US" dirty="0" smtClean="0"/>
              <a:t>64 bit Android support</a:t>
            </a:r>
          </a:p>
          <a:p>
            <a:pPr lvl="1"/>
            <a:r>
              <a:rPr lang="en-US" dirty="0" smtClean="0"/>
              <a:t>Compilers/Performance analyzers</a:t>
            </a:r>
          </a:p>
          <a:p>
            <a:pPr lvl="1"/>
            <a:r>
              <a:rPr lang="en-US" smtClean="0"/>
              <a:t>INDE</a:t>
            </a:r>
            <a:endParaRPr lang="en-US" dirty="0" smtClean="0"/>
          </a:p>
          <a:p>
            <a:pPr lvl="1"/>
            <a:r>
              <a:rPr lang="en-US" dirty="0" smtClean="0"/>
              <a:t>Runtimes (Crosswalk)</a:t>
            </a:r>
          </a:p>
          <a:p>
            <a:pPr lvl="1"/>
            <a:r>
              <a:rPr lang="en-US" dirty="0" smtClean="0"/>
              <a:t>HTML5 Tools</a:t>
            </a:r>
          </a:p>
        </p:txBody>
      </p:sp>
    </p:spTree>
    <p:extLst>
      <p:ext uri="{BB962C8B-B14F-4D97-AF65-F5344CB8AC3E}">
        <p14:creationId xmlns:p14="http://schemas.microsoft.com/office/powerpoint/2010/main" val="8543583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20</a:t>
            </a:fld>
            <a:endParaRPr lang="en-US" dirty="0"/>
          </a:p>
        </p:txBody>
      </p:sp>
      <p:sp>
        <p:nvSpPr>
          <p:cNvPr id="10" name="Title 1"/>
          <p:cNvSpPr>
            <a:spLocks noGrp="1"/>
          </p:cNvSpPr>
          <p:nvPr>
            <p:ph type="title"/>
          </p:nvPr>
        </p:nvSpPr>
        <p:spPr/>
        <p:txBody>
          <a:bodyPr/>
          <a:lstStyle/>
          <a:p>
            <a:r>
              <a:rPr lang="en-US" dirty="0" smtClean="0"/>
              <a:t>No SDK’s required.</a:t>
            </a:r>
            <a:endParaRPr lang="en-US" dirty="0"/>
          </a:p>
        </p:txBody>
      </p:sp>
      <p:sp>
        <p:nvSpPr>
          <p:cNvPr id="11" name="Content Placeholder 2"/>
          <p:cNvSpPr>
            <a:spLocks noGrp="1"/>
          </p:cNvSpPr>
          <p:nvPr>
            <p:ph sz="quarter" idx="13"/>
          </p:nvPr>
        </p:nvSpPr>
        <p:spPr/>
        <p:txBody>
          <a:bodyPr/>
          <a:lstStyle/>
          <a:p>
            <a:r>
              <a:rPr lang="en-US" dirty="0" smtClean="0"/>
              <a:t>Build apps in the cloud</a:t>
            </a:r>
          </a:p>
          <a:p>
            <a:pPr lvl="1"/>
            <a:r>
              <a:rPr lang="en-US" sz="1800" dirty="0" smtClean="0"/>
              <a:t>Build </a:t>
            </a:r>
            <a:r>
              <a:rPr lang="en-US" sz="1800" dirty="0" err="1" smtClean="0"/>
              <a:t>iOS</a:t>
            </a:r>
            <a:r>
              <a:rPr lang="en-US" sz="1800" dirty="0" smtClean="0"/>
              <a:t>* apps on a Windows* or Linux* machine.</a:t>
            </a:r>
          </a:p>
          <a:p>
            <a:pPr lvl="1"/>
            <a:r>
              <a:rPr lang="en-US" dirty="0" smtClean="0"/>
              <a:t>Cordova based containers.</a:t>
            </a:r>
          </a:p>
          <a:p>
            <a:pPr lvl="2"/>
            <a:r>
              <a:rPr lang="en-US" dirty="0" smtClean="0"/>
              <a:t>Additional Intel plugins</a:t>
            </a:r>
          </a:p>
          <a:p>
            <a:pPr lvl="1"/>
            <a:r>
              <a:rPr lang="en-US" dirty="0" smtClean="0"/>
              <a:t>Use any Cordova plugin you want.</a:t>
            </a:r>
          </a:p>
          <a:p>
            <a:pPr lvl="1"/>
            <a:r>
              <a:rPr lang="en-US" dirty="0" smtClean="0"/>
              <a:t>Featured plugins</a:t>
            </a:r>
          </a:p>
          <a:p>
            <a:pPr lvl="2"/>
            <a:r>
              <a:rPr lang="en-US" dirty="0" smtClean="0"/>
              <a:t>Dolby* Audio</a:t>
            </a:r>
          </a:p>
          <a:p>
            <a:pPr lvl="2"/>
            <a:r>
              <a:rPr lang="en-US" dirty="0" smtClean="0"/>
              <a:t>Security API’s</a:t>
            </a:r>
          </a:p>
        </p:txBody>
      </p:sp>
    </p:spTree>
    <p:extLst>
      <p:ext uri="{BB962C8B-B14F-4D97-AF65-F5344CB8AC3E}">
        <p14:creationId xmlns:p14="http://schemas.microsoft.com/office/powerpoint/2010/main" val="1056418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Screen Shot 2015-06-10 at 10.00.03 AM.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3712" b="-23712"/>
          <a:stretch>
            <a:fillRect/>
          </a:stretch>
        </p:blipFill>
        <p:spPr/>
      </p:pic>
      <p:sp>
        <p:nvSpPr>
          <p:cNvPr id="2" name="Title 1"/>
          <p:cNvSpPr>
            <a:spLocks noGrp="1"/>
          </p:cNvSpPr>
          <p:nvPr>
            <p:ph type="title"/>
          </p:nvPr>
        </p:nvSpPr>
        <p:spPr/>
        <p:txBody>
          <a:bodyPr/>
          <a:lstStyle/>
          <a:p>
            <a:r>
              <a:rPr lang="en-US" dirty="0" smtClean="0"/>
              <a:t>Customize build settings</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21</a:t>
            </a:fld>
            <a:endParaRPr lang="en-US" dirty="0"/>
          </a:p>
        </p:txBody>
      </p:sp>
      <p:sp>
        <p:nvSpPr>
          <p:cNvPr id="3" name="Content Placeholder 2"/>
          <p:cNvSpPr>
            <a:spLocks noGrp="1"/>
          </p:cNvSpPr>
          <p:nvPr>
            <p:ph sz="half" idx="1"/>
          </p:nvPr>
        </p:nvSpPr>
        <p:spPr>
          <a:xfrm>
            <a:off x="455614" y="1142364"/>
            <a:ext cx="4006850" cy="3425825"/>
          </a:xfrm>
        </p:spPr>
        <p:txBody>
          <a:bodyPr/>
          <a:lstStyle/>
          <a:p>
            <a:r>
              <a:rPr lang="en-US" dirty="0" smtClean="0"/>
              <a:t>Defaults for Cordova* apps. </a:t>
            </a:r>
          </a:p>
          <a:p>
            <a:r>
              <a:rPr lang="en-US" dirty="0" err="1" smtClean="0"/>
              <a:t>intelxdk.config.additions.xml</a:t>
            </a:r>
            <a:r>
              <a:rPr lang="en-US" dirty="0" smtClean="0"/>
              <a:t> file to override any other value. </a:t>
            </a:r>
          </a:p>
          <a:p>
            <a:pPr lvl="1">
              <a:lnSpc>
                <a:spcPts val="1700"/>
              </a:lnSpc>
            </a:pPr>
            <a:r>
              <a:rPr lang="en-US" dirty="0" smtClean="0"/>
              <a:t>Set the app name /Bundle identifier</a:t>
            </a:r>
          </a:p>
          <a:p>
            <a:pPr lvl="1">
              <a:lnSpc>
                <a:spcPts val="1700"/>
              </a:lnSpc>
            </a:pPr>
            <a:r>
              <a:rPr lang="en-US" dirty="0" smtClean="0"/>
              <a:t>Configure Crosswalk version</a:t>
            </a:r>
          </a:p>
          <a:p>
            <a:pPr lvl="1">
              <a:lnSpc>
                <a:spcPts val="1700"/>
              </a:lnSpc>
            </a:pPr>
            <a:r>
              <a:rPr lang="en-US" dirty="0" smtClean="0"/>
              <a:t>Set permissions</a:t>
            </a:r>
          </a:p>
          <a:p>
            <a:pPr lvl="1">
              <a:lnSpc>
                <a:spcPts val="1700"/>
              </a:lnSpc>
            </a:pPr>
            <a:r>
              <a:rPr lang="en-US" dirty="0" smtClean="0"/>
              <a:t>Manage icons/splash screens</a:t>
            </a:r>
          </a:p>
          <a:p>
            <a:pPr lvl="1">
              <a:lnSpc>
                <a:spcPts val="1700"/>
              </a:lnSpc>
            </a:pPr>
            <a:r>
              <a:rPr lang="en-US" dirty="0" smtClean="0"/>
              <a:t>Manage certificates</a:t>
            </a:r>
          </a:p>
        </p:txBody>
      </p:sp>
    </p:spTree>
    <p:extLst>
      <p:ext uri="{BB962C8B-B14F-4D97-AF65-F5344CB8AC3E}">
        <p14:creationId xmlns:p14="http://schemas.microsoft.com/office/powerpoint/2010/main" val="42745621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22</a:t>
            </a:fld>
            <a:endParaRPr lang="en-US" dirty="0"/>
          </a:p>
        </p:txBody>
      </p:sp>
      <p:sp>
        <p:nvSpPr>
          <p:cNvPr id="10" name="Title 1"/>
          <p:cNvSpPr>
            <a:spLocks noGrp="1"/>
          </p:cNvSpPr>
          <p:nvPr>
            <p:ph type="title"/>
          </p:nvPr>
        </p:nvSpPr>
        <p:spPr/>
        <p:txBody>
          <a:bodyPr/>
          <a:lstStyle/>
          <a:p>
            <a:r>
              <a:rPr lang="en-US" dirty="0" smtClean="0"/>
              <a:t>What really happens with a build</a:t>
            </a:r>
            <a:endParaRPr lang="en-US" dirty="0"/>
          </a:p>
        </p:txBody>
      </p:sp>
      <p:sp>
        <p:nvSpPr>
          <p:cNvPr id="11" name="Content Placeholder 2"/>
          <p:cNvSpPr>
            <a:spLocks noGrp="1"/>
          </p:cNvSpPr>
          <p:nvPr>
            <p:ph sz="quarter" idx="13"/>
          </p:nvPr>
        </p:nvSpPr>
        <p:spPr/>
        <p:txBody>
          <a:bodyPr/>
          <a:lstStyle/>
          <a:p>
            <a:r>
              <a:rPr lang="en-US" dirty="0" smtClean="0"/>
              <a:t>Your bundle is uploaded to S3</a:t>
            </a:r>
          </a:p>
          <a:p>
            <a:pPr lvl="1"/>
            <a:r>
              <a:rPr lang="en-US" dirty="0"/>
              <a:t>B</a:t>
            </a:r>
            <a:r>
              <a:rPr lang="en-US" sz="1800" dirty="0" smtClean="0"/>
              <a:t>uild servers for different deployment targets</a:t>
            </a:r>
          </a:p>
          <a:p>
            <a:pPr lvl="1"/>
            <a:r>
              <a:rPr lang="en-US" dirty="0" smtClean="0"/>
              <a:t>Run the Cordova* build command</a:t>
            </a:r>
          </a:p>
          <a:p>
            <a:pPr lvl="2"/>
            <a:r>
              <a:rPr lang="en-US" dirty="0" smtClean="0"/>
              <a:t>We fetch the plugins for you</a:t>
            </a:r>
          </a:p>
          <a:p>
            <a:pPr lvl="1"/>
            <a:r>
              <a:rPr lang="en-US" dirty="0" smtClean="0"/>
              <a:t>Sign the application with your certificates</a:t>
            </a:r>
          </a:p>
          <a:p>
            <a:pPr lvl="1"/>
            <a:r>
              <a:rPr lang="en-US" dirty="0" smtClean="0"/>
              <a:t>If it fails, we give you the build log file</a:t>
            </a:r>
          </a:p>
          <a:p>
            <a:pPr lvl="1"/>
            <a:r>
              <a:rPr lang="en-US" dirty="0" smtClean="0"/>
              <a:t>If it’s successful, we give you a secure link to download the binaries.</a:t>
            </a:r>
          </a:p>
        </p:txBody>
      </p:sp>
    </p:spTree>
    <p:extLst>
      <p:ext uri="{BB962C8B-B14F-4D97-AF65-F5344CB8AC3E}">
        <p14:creationId xmlns:p14="http://schemas.microsoft.com/office/powerpoint/2010/main" val="3056535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cloud is evil!</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23</a:t>
            </a:fld>
            <a:endParaRPr lang="en-US" dirty="0"/>
          </a:p>
        </p:txBody>
      </p:sp>
      <p:sp>
        <p:nvSpPr>
          <p:cNvPr id="3" name="Content Placeholder 2"/>
          <p:cNvSpPr>
            <a:spLocks noGrp="1"/>
          </p:cNvSpPr>
          <p:nvPr>
            <p:ph sz="half" idx="1"/>
          </p:nvPr>
        </p:nvSpPr>
        <p:spPr>
          <a:xfrm>
            <a:off x="455614" y="880306"/>
            <a:ext cx="4006850" cy="3687883"/>
          </a:xfrm>
        </p:spPr>
        <p:txBody>
          <a:bodyPr/>
          <a:lstStyle/>
          <a:p>
            <a:r>
              <a:rPr lang="en-US" dirty="0" smtClean="0"/>
              <a:t>We are investigating an enterprise version.  Possibilities include</a:t>
            </a:r>
          </a:p>
          <a:p>
            <a:pPr lvl="1">
              <a:lnSpc>
                <a:spcPts val="1700"/>
              </a:lnSpc>
            </a:pPr>
            <a:r>
              <a:rPr lang="en-US" dirty="0" smtClean="0"/>
              <a:t>Build system/web services exist in your firewall</a:t>
            </a:r>
          </a:p>
          <a:p>
            <a:pPr lvl="1">
              <a:lnSpc>
                <a:spcPts val="1700"/>
              </a:lnSpc>
            </a:pPr>
            <a:r>
              <a:rPr lang="en-US" dirty="0" smtClean="0"/>
              <a:t>Work with industry leading Mobile Application Management systems.</a:t>
            </a:r>
          </a:p>
          <a:p>
            <a:pPr lvl="1">
              <a:lnSpc>
                <a:spcPts val="1700"/>
              </a:lnSpc>
            </a:pPr>
            <a:r>
              <a:rPr lang="en-US" dirty="0" smtClean="0"/>
              <a:t>Custom features </a:t>
            </a:r>
            <a:r>
              <a:rPr lang="en-US" smtClean="0"/>
              <a:t>developed for the </a:t>
            </a:r>
            <a:r>
              <a:rPr lang="en-US" dirty="0" smtClean="0"/>
              <a:t>XDK</a:t>
            </a:r>
          </a:p>
          <a:p>
            <a:pPr lvl="1">
              <a:lnSpc>
                <a:spcPts val="1700"/>
              </a:lnSpc>
            </a:pPr>
            <a:r>
              <a:rPr lang="en-US" dirty="0" smtClean="0"/>
              <a:t>Come visit us at the Intel booth to learn more.</a:t>
            </a:r>
          </a:p>
          <a:p>
            <a:pPr lvl="2">
              <a:lnSpc>
                <a:spcPts val="1700"/>
              </a:lnSpc>
            </a:pPr>
            <a:r>
              <a:rPr lang="en-US" dirty="0" smtClean="0"/>
              <a:t>Tell us if you are interested</a:t>
            </a:r>
          </a:p>
          <a:p>
            <a:pPr lvl="2">
              <a:lnSpc>
                <a:spcPts val="1700"/>
              </a:lnSpc>
            </a:pPr>
            <a:r>
              <a:rPr lang="en-US" dirty="0" smtClean="0"/>
              <a:t>Tell us what features you’d like to see in your environment.</a:t>
            </a:r>
          </a:p>
        </p:txBody>
      </p:sp>
      <p:pic>
        <p:nvPicPr>
          <p:cNvPr id="11" name="Picture Placeholder 10" descr="yell_cloud.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1193" b="-21193"/>
          <a:stretch>
            <a:fillRect/>
          </a:stretch>
        </p:blipFill>
        <p:spPr/>
      </p:pic>
    </p:spTree>
    <p:extLst>
      <p:ext uri="{BB962C8B-B14F-4D97-AF65-F5344CB8AC3E}">
        <p14:creationId xmlns:p14="http://schemas.microsoft.com/office/powerpoint/2010/main" val="396135530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619587"/>
            <a:ext cx="8228012" cy="1021556"/>
          </a:xfrm>
        </p:spPr>
        <p:txBody>
          <a:bodyPr/>
          <a:lstStyle/>
          <a:p>
            <a:r>
              <a:rPr lang="en-US" dirty="0" smtClean="0"/>
              <a:t>Secure Data API’s</a:t>
            </a:r>
            <a:endParaRPr lang="en-US" dirty="0"/>
          </a:p>
        </p:txBody>
      </p:sp>
      <p:sp>
        <p:nvSpPr>
          <p:cNvPr id="3" name="Text Placeholder 2"/>
          <p:cNvSpPr>
            <a:spLocks noGrp="1"/>
          </p:cNvSpPr>
          <p:nvPr>
            <p:ph type="body" idx="1"/>
          </p:nvPr>
        </p:nvSpPr>
        <p:spPr/>
        <p:txBody>
          <a:bodyPr/>
          <a:lstStyle/>
          <a:p>
            <a:r>
              <a:rPr lang="en-US" dirty="0" smtClean="0"/>
              <a:t> Currently only available with the Intel® XDK </a:t>
            </a:r>
            <a:r>
              <a:rPr lang="en-US" smtClean="0"/>
              <a:t>Cloud builds</a:t>
            </a:r>
            <a:endParaRPr lang="en-US" dirty="0"/>
          </a:p>
        </p:txBody>
      </p:sp>
      <p:sp>
        <p:nvSpPr>
          <p:cNvPr id="4" name="Slide Number Placeholder 3"/>
          <p:cNvSpPr>
            <a:spLocks noGrp="1"/>
          </p:cNvSpPr>
          <p:nvPr>
            <p:ph type="sldNum" sz="quarter" idx="4294967295"/>
          </p:nvPr>
        </p:nvSpPr>
        <p:spPr>
          <a:xfrm>
            <a:off x="6872352" y="4842143"/>
            <a:ext cx="2133600" cy="273844"/>
          </a:xfrm>
          <a:prstGeom prst="rect">
            <a:avLst/>
          </a:prstGeom>
        </p:spPr>
        <p:txBody>
          <a:bodyPr/>
          <a:lstStyle/>
          <a:p>
            <a:fld id="{EE2556C5-CE8C-6547-B838-EA80C61A4AF7}" type="slidenum">
              <a:rPr lang="en-US" smtClean="0"/>
              <a:pPr/>
              <a:t>24</a:t>
            </a:fld>
            <a:endParaRPr lang="en-US" dirty="0"/>
          </a:p>
        </p:txBody>
      </p:sp>
    </p:spTree>
    <p:extLst>
      <p:ext uri="{BB962C8B-B14F-4D97-AF65-F5344CB8AC3E}">
        <p14:creationId xmlns:p14="http://schemas.microsoft.com/office/powerpoint/2010/main" val="19351353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EE2556C5-CE8C-6547-B838-EA80C61A4AF7}" type="slidenum">
              <a:rPr lang="en-US" smtClean="0"/>
              <a:pPr/>
              <a:t>25</a:t>
            </a:fld>
            <a:endParaRPr lang="en-US" dirty="0"/>
          </a:p>
        </p:txBody>
      </p:sp>
      <p:sp>
        <p:nvSpPr>
          <p:cNvPr id="3" name="Title 2"/>
          <p:cNvSpPr>
            <a:spLocks noGrp="1"/>
          </p:cNvSpPr>
          <p:nvPr>
            <p:ph type="title"/>
          </p:nvPr>
        </p:nvSpPr>
        <p:spPr/>
        <p:txBody>
          <a:bodyPr/>
          <a:lstStyle/>
          <a:p>
            <a:r>
              <a:rPr lang="en-US" dirty="0" smtClean="0"/>
              <a:t>Secure data at all times</a:t>
            </a:r>
            <a:endParaRPr lang="en-US" dirty="0"/>
          </a:p>
        </p:txBody>
      </p:sp>
      <p:pic>
        <p:nvPicPr>
          <p:cNvPr id="12" name="Picture 11" descr="3_states_of_dat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795" y="1007891"/>
            <a:ext cx="5783183" cy="3518486"/>
          </a:xfrm>
          <a:prstGeom prst="rect">
            <a:avLst/>
          </a:prstGeom>
        </p:spPr>
      </p:pic>
      <p:sp>
        <p:nvSpPr>
          <p:cNvPr id="13" name="Freeform 12"/>
          <p:cNvSpPr/>
          <p:nvPr/>
        </p:nvSpPr>
        <p:spPr>
          <a:xfrm>
            <a:off x="4612105" y="1069474"/>
            <a:ext cx="1323474" cy="2085473"/>
          </a:xfrm>
          <a:custGeom>
            <a:avLst/>
            <a:gdLst>
              <a:gd name="connsiteX0" fmla="*/ 0 w 1323474"/>
              <a:gd name="connsiteY0" fmla="*/ 40105 h 2085473"/>
              <a:gd name="connsiteX1" fmla="*/ 13369 w 1323474"/>
              <a:gd name="connsiteY1" fmla="*/ 1376947 h 2085473"/>
              <a:gd name="connsiteX2" fmla="*/ 1109579 w 1323474"/>
              <a:gd name="connsiteY2" fmla="*/ 2085473 h 2085473"/>
              <a:gd name="connsiteX3" fmla="*/ 1283369 w 1323474"/>
              <a:gd name="connsiteY3" fmla="*/ 1684421 h 2085473"/>
              <a:gd name="connsiteX4" fmla="*/ 1323474 w 1323474"/>
              <a:gd name="connsiteY4" fmla="*/ 1363579 h 2085473"/>
              <a:gd name="connsiteX5" fmla="*/ 1310106 w 1323474"/>
              <a:gd name="connsiteY5" fmla="*/ 1136315 h 2085473"/>
              <a:gd name="connsiteX6" fmla="*/ 1216527 w 1323474"/>
              <a:gd name="connsiteY6" fmla="*/ 788737 h 2085473"/>
              <a:gd name="connsiteX7" fmla="*/ 1069474 w 1323474"/>
              <a:gd name="connsiteY7" fmla="*/ 574842 h 2085473"/>
              <a:gd name="connsiteX8" fmla="*/ 802106 w 1323474"/>
              <a:gd name="connsiteY8" fmla="*/ 294105 h 2085473"/>
              <a:gd name="connsiteX9" fmla="*/ 427790 w 1323474"/>
              <a:gd name="connsiteY9" fmla="*/ 120315 h 2085473"/>
              <a:gd name="connsiteX10" fmla="*/ 40106 w 1323474"/>
              <a:gd name="connsiteY10" fmla="*/ 0 h 2085473"/>
              <a:gd name="connsiteX11" fmla="*/ 0 w 1323474"/>
              <a:gd name="connsiteY11" fmla="*/ 40105 h 2085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23474" h="2085473">
                <a:moveTo>
                  <a:pt x="0" y="40105"/>
                </a:moveTo>
                <a:lnTo>
                  <a:pt x="13369" y="1376947"/>
                </a:lnTo>
                <a:lnTo>
                  <a:pt x="1109579" y="2085473"/>
                </a:lnTo>
                <a:lnTo>
                  <a:pt x="1283369" y="1684421"/>
                </a:lnTo>
                <a:lnTo>
                  <a:pt x="1323474" y="1363579"/>
                </a:lnTo>
                <a:lnTo>
                  <a:pt x="1310106" y="1136315"/>
                </a:lnTo>
                <a:lnTo>
                  <a:pt x="1216527" y="788737"/>
                </a:lnTo>
                <a:lnTo>
                  <a:pt x="1069474" y="574842"/>
                </a:lnTo>
                <a:lnTo>
                  <a:pt x="802106" y="294105"/>
                </a:lnTo>
                <a:lnTo>
                  <a:pt x="427790" y="120315"/>
                </a:lnTo>
                <a:lnTo>
                  <a:pt x="40106" y="0"/>
                </a:lnTo>
                <a:lnTo>
                  <a:pt x="0" y="40105"/>
                </a:lnTo>
                <a:close/>
              </a:path>
            </a:pathLst>
          </a:cu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623395" y="1936296"/>
            <a:ext cx="1287532" cy="307777"/>
          </a:xfrm>
          <a:prstGeom prst="rect">
            <a:avLst/>
          </a:prstGeom>
          <a:noFill/>
        </p:spPr>
        <p:txBody>
          <a:bodyPr wrap="none" lIns="91440" tIns="45720" rIns="91440" bIns="45720">
            <a:spAutoFit/>
          </a:bodyPr>
          <a:lstStyle/>
          <a:p>
            <a:pPr algn="ctr"/>
            <a:r>
              <a:rPr lang="en-US" sz="1400" b="1" cap="none" spc="0" dirty="0" smtClean="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rPr>
              <a:t>Not available</a:t>
            </a:r>
            <a:endParaRPr lang="en-US" sz="1400" b="1" cap="none" spc="0"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30855605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3" y="2108062"/>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Remember, the Intel® XDK is free</a:t>
            </a:r>
            <a:endParaRPr lang="en-US" dirty="0"/>
          </a:p>
        </p:txBody>
      </p:sp>
      <p:sp>
        <p:nvSpPr>
          <p:cNvPr id="7" name="Text Placeholder 2"/>
          <p:cNvSpPr>
            <a:spLocks noGrp="1"/>
          </p:cNvSpPr>
          <p:nvPr>
            <p:ph type="body" idx="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Free to use, free to build.  Doesn’t matter about the size of your company.</a:t>
            </a:r>
            <a:endParaRPr lang="en-US" dirty="0"/>
          </a:p>
        </p:txBody>
      </p:sp>
    </p:spTree>
    <p:extLst>
      <p:ext uri="{BB962C8B-B14F-4D97-AF65-F5344CB8AC3E}">
        <p14:creationId xmlns:p14="http://schemas.microsoft.com/office/powerpoint/2010/main" val="37985304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1619587"/>
            <a:ext cx="8228012" cy="1021556"/>
          </a:xfrm>
        </p:spPr>
        <p:txBody>
          <a:bodyPr/>
          <a:lstStyle/>
          <a:p>
            <a:r>
              <a:rPr lang="en-US" dirty="0" smtClean="0"/>
              <a:t>Trying it out</a:t>
            </a:r>
            <a:endParaRPr lang="en-US" dirty="0"/>
          </a:p>
        </p:txBody>
      </p:sp>
      <p:sp>
        <p:nvSpPr>
          <p:cNvPr id="3" name="Text Placeholder 2"/>
          <p:cNvSpPr>
            <a:spLocks noGrp="1"/>
          </p:cNvSpPr>
          <p:nvPr>
            <p:ph type="body" idx="1"/>
          </p:nvPr>
        </p:nvSpPr>
        <p:spPr/>
        <p:txBody>
          <a:bodyPr/>
          <a:lstStyle/>
          <a:p>
            <a:r>
              <a:rPr lang="en-US" dirty="0" smtClean="0"/>
              <a:t>Get the Intel XDK</a:t>
            </a:r>
            <a:endParaRPr lang="en-US" dirty="0"/>
          </a:p>
        </p:txBody>
      </p:sp>
      <p:sp>
        <p:nvSpPr>
          <p:cNvPr id="4" name="Slide Number Placeholder 3"/>
          <p:cNvSpPr>
            <a:spLocks noGrp="1"/>
          </p:cNvSpPr>
          <p:nvPr>
            <p:ph type="sldNum" sz="quarter" idx="4294967295"/>
          </p:nvPr>
        </p:nvSpPr>
        <p:spPr>
          <a:xfrm>
            <a:off x="6872352" y="4842143"/>
            <a:ext cx="2133600" cy="273844"/>
          </a:xfrm>
          <a:prstGeom prst="rect">
            <a:avLst/>
          </a:prstGeom>
        </p:spPr>
        <p:txBody>
          <a:bodyPr/>
          <a:lstStyle/>
          <a:p>
            <a:fld id="{EE2556C5-CE8C-6547-B838-EA80C61A4AF7}" type="slidenum">
              <a:rPr lang="en-US" smtClean="0"/>
              <a:pPr/>
              <a:t>27</a:t>
            </a:fld>
            <a:endParaRPr lang="en-US" dirty="0"/>
          </a:p>
        </p:txBody>
      </p:sp>
    </p:spTree>
    <p:extLst>
      <p:ext uri="{BB962C8B-B14F-4D97-AF65-F5344CB8AC3E}">
        <p14:creationId xmlns:p14="http://schemas.microsoft.com/office/powerpoint/2010/main" val="7001384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4"/>
          </p:nvPr>
        </p:nvSpPr>
        <p:spPr/>
      </p:sp>
      <p:sp>
        <p:nvSpPr>
          <p:cNvPr id="2" name="Title 1"/>
          <p:cNvSpPr>
            <a:spLocks noGrp="1"/>
          </p:cNvSpPr>
          <p:nvPr>
            <p:ph type="title"/>
          </p:nvPr>
        </p:nvSpPr>
        <p:spPr/>
        <p:txBody>
          <a:bodyPr/>
          <a:lstStyle/>
          <a:p>
            <a:r>
              <a:rPr lang="en-US" dirty="0" smtClean="0"/>
              <a:t>Download the Intel® XDK</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28</a:t>
            </a:fld>
            <a:endParaRPr lang="en-US" dirty="0"/>
          </a:p>
        </p:txBody>
      </p:sp>
      <p:sp>
        <p:nvSpPr>
          <p:cNvPr id="3" name="Content Placeholder 2"/>
          <p:cNvSpPr>
            <a:spLocks noGrp="1"/>
          </p:cNvSpPr>
          <p:nvPr>
            <p:ph sz="half" idx="1"/>
          </p:nvPr>
        </p:nvSpPr>
        <p:spPr>
          <a:xfrm>
            <a:off x="455614" y="969644"/>
            <a:ext cx="4006850" cy="3425825"/>
          </a:xfrm>
        </p:spPr>
        <p:txBody>
          <a:bodyPr/>
          <a:lstStyle/>
          <a:p>
            <a:r>
              <a:rPr lang="en-US" dirty="0">
                <a:solidFill>
                  <a:schemeClr val="tx2"/>
                </a:solidFill>
                <a:hlinkClick r:id="rId2"/>
              </a:rPr>
              <a:t>xdk.intel.com</a:t>
            </a:r>
            <a:r>
              <a:rPr lang="en-US" dirty="0">
                <a:solidFill>
                  <a:schemeClr val="tx2"/>
                </a:solidFill>
              </a:rPr>
              <a:t> </a:t>
            </a:r>
          </a:p>
          <a:p>
            <a:r>
              <a:rPr lang="en-US" dirty="0">
                <a:solidFill>
                  <a:schemeClr val="tx2"/>
                </a:solidFill>
              </a:rPr>
              <a:t>Experiment with the demo apps.</a:t>
            </a:r>
          </a:p>
          <a:p>
            <a:r>
              <a:rPr lang="en-US" dirty="0">
                <a:solidFill>
                  <a:schemeClr val="tx2"/>
                </a:solidFill>
              </a:rPr>
              <a:t>Visit the </a:t>
            </a:r>
            <a:r>
              <a:rPr lang="en-US" dirty="0" smtClean="0">
                <a:solidFill>
                  <a:schemeClr val="tx2"/>
                </a:solidFill>
              </a:rPr>
              <a:t>Intel booth  for </a:t>
            </a:r>
            <a:r>
              <a:rPr lang="en-US" dirty="0">
                <a:solidFill>
                  <a:schemeClr val="tx2"/>
                </a:solidFill>
              </a:rPr>
              <a:t>an in-depth demo</a:t>
            </a:r>
            <a:r>
              <a:rPr lang="en-US" dirty="0" smtClean="0">
                <a:solidFill>
                  <a:schemeClr val="tx2"/>
                </a:solidFill>
              </a:rPr>
              <a:t>.</a:t>
            </a:r>
            <a:endParaRPr lang="en-US" dirty="0">
              <a:solidFill>
                <a:schemeClr val="tx2"/>
              </a:solidFill>
            </a:endParaRPr>
          </a:p>
        </p:txBody>
      </p:sp>
      <p:pic>
        <p:nvPicPr>
          <p:cNvPr id="8" name="Picture 7"/>
          <p:cNvPicPr>
            <a:picLocks noChangeAspect="1"/>
          </p:cNvPicPr>
          <p:nvPr/>
        </p:nvPicPr>
        <p:blipFill>
          <a:blip r:embed="rId3"/>
          <a:stretch>
            <a:fillRect/>
          </a:stretch>
        </p:blipFill>
        <p:spPr>
          <a:xfrm>
            <a:off x="5304958" y="788689"/>
            <a:ext cx="3451525" cy="3461983"/>
          </a:xfrm>
          <a:prstGeom prst="rect">
            <a:avLst/>
          </a:prstGeom>
        </p:spPr>
      </p:pic>
      <p:pic>
        <p:nvPicPr>
          <p:cNvPr id="9" name="Content Placeholder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4306" y="2499361"/>
            <a:ext cx="4152655" cy="2247900"/>
          </a:xfrm>
          <a:prstGeom prst="rect">
            <a:avLst/>
          </a:prstGeom>
        </p:spPr>
      </p:pic>
    </p:spTree>
    <p:extLst>
      <p:ext uri="{BB962C8B-B14F-4D97-AF65-F5344CB8AC3E}">
        <p14:creationId xmlns:p14="http://schemas.microsoft.com/office/powerpoint/2010/main" val="16668484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29</a:t>
            </a:fld>
            <a:endParaRPr lang="en-US" dirty="0"/>
          </a:p>
        </p:txBody>
      </p:sp>
      <p:sp>
        <p:nvSpPr>
          <p:cNvPr id="2" name="Title 1"/>
          <p:cNvSpPr>
            <a:spLocks noGrp="1"/>
          </p:cNvSpPr>
          <p:nvPr>
            <p:ph type="title"/>
          </p:nvPr>
        </p:nvSpPr>
        <p:spPr/>
        <p:txBody>
          <a:bodyPr/>
          <a:lstStyle/>
          <a:p>
            <a:r>
              <a:rPr lang="en-US" dirty="0" smtClean="0"/>
              <a:t>Download App Preview onto your Device</a:t>
            </a:r>
            <a:endParaRPr lang="en-US" dirty="0"/>
          </a:p>
        </p:txBody>
      </p:sp>
      <p:grpSp>
        <p:nvGrpSpPr>
          <p:cNvPr id="12" name="Group 11"/>
          <p:cNvGrpSpPr/>
          <p:nvPr/>
        </p:nvGrpSpPr>
        <p:grpSpPr>
          <a:xfrm>
            <a:off x="149067" y="1135857"/>
            <a:ext cx="3027759" cy="3474244"/>
            <a:chOff x="149067" y="1135857"/>
            <a:chExt cx="3027759" cy="3474244"/>
          </a:xfrm>
        </p:grpSpPr>
        <p:sp>
          <p:nvSpPr>
            <p:cNvPr id="6" name="Content Placeholder 6"/>
            <p:cNvSpPr txBox="1">
              <a:spLocks/>
            </p:cNvSpPr>
            <p:nvPr/>
          </p:nvSpPr>
          <p:spPr>
            <a:xfrm>
              <a:off x="149067" y="1135857"/>
              <a:ext cx="3027759" cy="3474244"/>
            </a:xfrm>
            <a:prstGeom prst="rect">
              <a:avLst/>
            </a:prstGeom>
          </p:spPr>
          <p:txBody>
            <a:bodyPr vert="horz" lIns="0" tIns="0" rIns="0" bIns="0" rtlCol="0">
              <a:normAutofit/>
            </a:bodyPr>
            <a:lstStyle>
              <a:lvl1pPr marL="0" indent="0" algn="r" defTabSz="914400" rtl="0" eaLnBrk="1" latinLnBrk="0" hangingPunct="1">
                <a:spcBef>
                  <a:spcPts val="1200"/>
                </a:spcBef>
                <a:buFont typeface="Arial" pitchFamily="34" charset="0"/>
                <a:buNone/>
                <a:defRPr lang="en-US" altLang="ja-JP" sz="2000" b="0" i="0" kern="1200">
                  <a:solidFill>
                    <a:schemeClr val="tx1">
                      <a:lumMod val="75000"/>
                      <a:lumOff val="25000"/>
                    </a:schemeClr>
                  </a:solidFill>
                  <a:latin typeface="+mn-lt"/>
                  <a:ea typeface="+mn-ea"/>
                  <a:cs typeface="+mn-cs"/>
                </a:defRPr>
              </a:lvl1pPr>
              <a:lvl2pPr marL="457200" indent="0" algn="ctr" defTabSz="914400" rtl="0" eaLnBrk="1" latinLnBrk="0" hangingPunct="1">
                <a:spcBef>
                  <a:spcPts val="300"/>
                </a:spcBef>
                <a:buFont typeface="Arial" pitchFamily="34" charset="0"/>
                <a:buNone/>
                <a:defRPr lang="en-US" altLang="ja-JP" sz="2000" b="0" i="0" kern="1200">
                  <a:solidFill>
                    <a:schemeClr val="tx1">
                      <a:tint val="75000"/>
                    </a:schemeClr>
                  </a:solidFill>
                  <a:latin typeface="+mn-lt"/>
                  <a:ea typeface="+mn-ea"/>
                  <a:cs typeface="+mn-cs"/>
                </a:defRPr>
              </a:lvl2pPr>
              <a:lvl3pPr marL="914400" indent="0" algn="ctr" defTabSz="914400" rtl="0" eaLnBrk="1" latinLnBrk="0" hangingPunct="1">
                <a:spcBef>
                  <a:spcPts val="300"/>
                </a:spcBef>
                <a:buClr>
                  <a:schemeClr val="tx2"/>
                </a:buClr>
                <a:buFont typeface="Neo Sans Intel" pitchFamily="34" charset="0"/>
                <a:buNone/>
                <a:defRPr lang="en-US" altLang="ja-JP" sz="1800" b="0" i="0" kern="1200">
                  <a:solidFill>
                    <a:schemeClr val="tx1">
                      <a:tint val="75000"/>
                    </a:schemeClr>
                  </a:solidFill>
                  <a:latin typeface="+mn-lt"/>
                  <a:ea typeface="+mn-ea"/>
                  <a:cs typeface="+mn-cs"/>
                </a:defRPr>
              </a:lvl3pPr>
              <a:lvl4pPr marL="1371600" indent="0" algn="ctr" defTabSz="914400" rtl="0" eaLnBrk="1" latinLnBrk="0" hangingPunct="1">
                <a:spcBef>
                  <a:spcPts val="0"/>
                </a:spcBef>
                <a:buClr>
                  <a:schemeClr val="tx2"/>
                </a:buClr>
                <a:buFont typeface="Neo Sans Intel" pitchFamily="34" charset="0"/>
                <a:buNone/>
                <a:defRPr lang="en-US" altLang="ja-JP" sz="1600" b="0" i="0" kern="1200">
                  <a:solidFill>
                    <a:schemeClr val="tx1">
                      <a:tint val="75000"/>
                    </a:schemeClr>
                  </a:solidFill>
                  <a:latin typeface="+mn-lt"/>
                  <a:ea typeface="+mn-ea"/>
                  <a:cs typeface="+mn-cs"/>
                </a:defRPr>
              </a:lvl4pPr>
              <a:lvl5pPr marL="1828800" indent="0" algn="ctr" defTabSz="914400" rtl="0" eaLnBrk="1" latinLnBrk="0" hangingPunct="1">
                <a:spcBef>
                  <a:spcPts val="0"/>
                </a:spcBef>
                <a:buClr>
                  <a:schemeClr val="tx2"/>
                </a:buClr>
                <a:buFont typeface="Neo Sans Intel" pitchFamily="34" charset="0"/>
                <a:buNone/>
                <a:defRPr lang="en-US" altLang="ja-JP" sz="1600" b="0" i="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ctr"/>
              <a:r>
                <a:rPr lang="en-US" sz="1800" dirty="0" smtClean="0">
                  <a:solidFill>
                    <a:schemeClr val="tx2"/>
                  </a:solidFill>
                </a:rPr>
                <a:t>Android</a:t>
              </a:r>
              <a:r>
                <a:rPr lang="en-US" sz="1800" baseline="30000" dirty="0" smtClean="0">
                  <a:solidFill>
                    <a:schemeClr val="tx2"/>
                  </a:solidFill>
                </a:rPr>
                <a:t>*</a:t>
              </a:r>
              <a:endParaRPr lang="en-US" sz="1500" baseline="30000" dirty="0">
                <a:solidFill>
                  <a:schemeClr val="tx2"/>
                </a:solidFill>
              </a:endParaRPr>
            </a:p>
            <a:p>
              <a:pPr marL="0" lvl="1"/>
              <a:r>
                <a:rPr lang="en-US" sz="1800" dirty="0">
                  <a:solidFill>
                    <a:schemeClr val="tx2">
                      <a:lumMod val="50000"/>
                    </a:schemeClr>
                  </a:solidFill>
                  <a:hlinkClick r:id="rId2"/>
                </a:rPr>
                <a:t>bit.ly/1i8VEgl</a:t>
              </a:r>
              <a:r>
                <a:rPr lang="en-US" sz="1800" dirty="0">
                  <a:solidFill>
                    <a:schemeClr val="tx2">
                      <a:lumMod val="50000"/>
                    </a:schemeClr>
                  </a:solidFill>
                </a:rPr>
                <a:t> </a:t>
              </a:r>
            </a:p>
          </p:txBody>
        </p:sp>
        <p:pic>
          <p:nvPicPr>
            <p:cNvPr id="8" name="Picture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32434" y="1963003"/>
              <a:ext cx="2661024" cy="2611654"/>
            </a:xfrm>
            <a:prstGeom prst="rect">
              <a:avLst/>
            </a:prstGeom>
          </p:spPr>
        </p:pic>
      </p:grpSp>
      <p:grpSp>
        <p:nvGrpSpPr>
          <p:cNvPr id="14" name="Group 13"/>
          <p:cNvGrpSpPr/>
          <p:nvPr/>
        </p:nvGrpSpPr>
        <p:grpSpPr>
          <a:xfrm>
            <a:off x="6115050" y="1146017"/>
            <a:ext cx="3028950" cy="3474244"/>
            <a:chOff x="6115050" y="1146017"/>
            <a:chExt cx="3028950" cy="3474244"/>
          </a:xfrm>
        </p:grpSpPr>
        <p:sp>
          <p:nvSpPr>
            <p:cNvPr id="7" name="Content Placeholder 7"/>
            <p:cNvSpPr txBox="1">
              <a:spLocks/>
            </p:cNvSpPr>
            <p:nvPr/>
          </p:nvSpPr>
          <p:spPr>
            <a:xfrm>
              <a:off x="6115050" y="1146017"/>
              <a:ext cx="3028950" cy="3474244"/>
            </a:xfrm>
            <a:prstGeom prst="rect">
              <a:avLst/>
            </a:prstGeom>
          </p:spPr>
          <p:txBody>
            <a:bodyPr vert="horz" lIns="68580" tIns="34290" rIns="68580" bIns="34290" rtlCol="0" anchor="t"/>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800" b="0" dirty="0" smtClean="0">
                  <a:solidFill>
                    <a:schemeClr val="tx2"/>
                  </a:solidFill>
                </a:rPr>
                <a:t>iOS</a:t>
              </a:r>
              <a:r>
                <a:rPr lang="en-US" sz="1800" b="0" baseline="30000" dirty="0" smtClean="0">
                  <a:solidFill>
                    <a:schemeClr val="tx2"/>
                  </a:solidFill>
                </a:rPr>
                <a:t>*</a:t>
              </a:r>
              <a:endParaRPr lang="en-US" sz="825" b="0" baseline="30000" dirty="0">
                <a:solidFill>
                  <a:schemeClr val="tx2"/>
                </a:solidFill>
              </a:endParaRPr>
            </a:p>
            <a:p>
              <a:pPr marL="0" lvl="1" algn="ctr"/>
              <a:r>
                <a:rPr lang="en-US" dirty="0">
                  <a:solidFill>
                    <a:schemeClr val="tx2">
                      <a:lumMod val="50000"/>
                    </a:schemeClr>
                  </a:solidFill>
                  <a:hlinkClick r:id="rId4"/>
                </a:rPr>
                <a:t>bit.ly/1a3W7Bk</a:t>
              </a:r>
              <a:r>
                <a:rPr lang="en-US" dirty="0">
                  <a:solidFill>
                    <a:schemeClr val="tx2">
                      <a:lumMod val="50000"/>
                    </a:schemeClr>
                  </a:solidFill>
                </a:rPr>
                <a:t> </a:t>
              </a:r>
              <a:endParaRPr lang="en-US" sz="1500" dirty="0">
                <a:solidFill>
                  <a:schemeClr val="tx2">
                    <a:lumMod val="50000"/>
                  </a:schemeClr>
                </a:solidFill>
              </a:endParaRPr>
            </a:p>
          </p:txBody>
        </p:sp>
        <p:pic>
          <p:nvPicPr>
            <p:cNvPr id="9" name="Picture 8"/>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41516" y="1975004"/>
              <a:ext cx="2576019" cy="2571131"/>
            </a:xfrm>
            <a:prstGeom prst="rect">
              <a:avLst/>
            </a:prstGeom>
          </p:spPr>
        </p:pic>
      </p:grpSp>
      <p:grpSp>
        <p:nvGrpSpPr>
          <p:cNvPr id="13" name="Group 12"/>
          <p:cNvGrpSpPr/>
          <p:nvPr/>
        </p:nvGrpSpPr>
        <p:grpSpPr>
          <a:xfrm>
            <a:off x="3156076" y="1146320"/>
            <a:ext cx="2979724" cy="3469243"/>
            <a:chOff x="3090424" y="1146320"/>
            <a:chExt cx="2979724" cy="3469243"/>
          </a:xfrm>
        </p:grpSpPr>
        <p:pic>
          <p:nvPicPr>
            <p:cNvPr id="10" name="Picture 9"/>
            <p:cNvPicPr>
              <a:picLocks noChangeAspect="1"/>
            </p:cNvPicPr>
            <p:nvPr/>
          </p:nvPicPr>
          <p:blipFill>
            <a:blip r:embed="rId6">
              <a:clrChange>
                <a:clrFrom>
                  <a:srgbClr val="FFFFFF"/>
                </a:clrFrom>
                <a:clrTo>
                  <a:srgbClr val="FFFFFF">
                    <a:alpha val="0"/>
                  </a:srgbClr>
                </a:clrTo>
              </a:clrChange>
            </a:blip>
            <a:stretch>
              <a:fillRect/>
            </a:stretch>
          </p:blipFill>
          <p:spPr>
            <a:xfrm>
              <a:off x="3253251" y="1966499"/>
              <a:ext cx="2654071" cy="2649064"/>
            </a:xfrm>
            <a:prstGeom prst="rect">
              <a:avLst/>
            </a:prstGeom>
          </p:spPr>
        </p:pic>
        <p:sp>
          <p:nvSpPr>
            <p:cNvPr id="11" name="TextBox 10"/>
            <p:cNvSpPr txBox="1"/>
            <p:nvPr/>
          </p:nvSpPr>
          <p:spPr>
            <a:xfrm>
              <a:off x="3090424" y="1146320"/>
              <a:ext cx="2979724" cy="923330"/>
            </a:xfrm>
            <a:prstGeom prst="rect">
              <a:avLst/>
            </a:prstGeom>
            <a:noFill/>
          </p:spPr>
          <p:txBody>
            <a:bodyPr wrap="square" rtlCol="0">
              <a:spAutoFit/>
            </a:bodyPr>
            <a:lstStyle/>
            <a:p>
              <a:pPr algn="ctr"/>
              <a:r>
                <a:rPr lang="en-US" dirty="0" smtClean="0">
                  <a:solidFill>
                    <a:schemeClr val="tx2"/>
                  </a:solidFill>
                </a:rPr>
                <a:t>Windows</a:t>
              </a:r>
              <a:r>
                <a:rPr lang="en-US" baseline="30000" dirty="0" smtClean="0">
                  <a:solidFill>
                    <a:schemeClr val="tx2"/>
                  </a:solidFill>
                </a:rPr>
                <a:t>*</a:t>
              </a:r>
              <a:r>
                <a:rPr lang="en-US" dirty="0" smtClean="0">
                  <a:solidFill>
                    <a:schemeClr val="tx2"/>
                  </a:solidFill>
                </a:rPr>
                <a:t> </a:t>
              </a:r>
              <a:r>
                <a:rPr lang="en-US" dirty="0">
                  <a:solidFill>
                    <a:schemeClr val="tx2"/>
                  </a:solidFill>
                </a:rPr>
                <a:t>8</a:t>
              </a:r>
              <a:br>
                <a:rPr lang="en-US" dirty="0">
                  <a:solidFill>
                    <a:schemeClr val="tx2"/>
                  </a:solidFill>
                </a:rPr>
              </a:br>
              <a:r>
                <a:rPr lang="en-US" dirty="0">
                  <a:hlinkClick r:id="rId7"/>
                </a:rPr>
                <a:t>bit.ly/1j8rxdJ</a:t>
              </a:r>
              <a:endParaRPr lang="en-US" dirty="0"/>
            </a:p>
            <a:p>
              <a:pPr algn="ctr"/>
              <a:endParaRPr lang="en-US" dirty="0"/>
            </a:p>
          </p:txBody>
        </p:sp>
      </p:grpSp>
    </p:spTree>
    <p:extLst>
      <p:ext uri="{BB962C8B-B14F-4D97-AF65-F5344CB8AC3E}">
        <p14:creationId xmlns:p14="http://schemas.microsoft.com/office/powerpoint/2010/main" val="134788100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3</a:t>
            </a:fld>
            <a:endParaRPr lang="en-US" dirty="0"/>
          </a:p>
        </p:txBody>
      </p:sp>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3"/>
          </p:nvPr>
        </p:nvSpPr>
        <p:spPr>
          <a:xfrm>
            <a:off x="455613" y="1203325"/>
            <a:ext cx="8228012" cy="3425825"/>
          </a:xfrm>
        </p:spPr>
        <p:txBody>
          <a:bodyPr/>
          <a:lstStyle/>
          <a:p>
            <a:pPr lvl="0"/>
            <a:r>
              <a:rPr lang="en-US" dirty="0" smtClean="0"/>
              <a:t>Hybrid apps, the Intel® XDK, and Crosswalk</a:t>
            </a:r>
          </a:p>
          <a:p>
            <a:pPr lvl="1"/>
            <a:r>
              <a:rPr lang="en-US" smtClean="0"/>
              <a:t>Why HTML5?</a:t>
            </a:r>
          </a:p>
          <a:p>
            <a:pPr lvl="1"/>
            <a:r>
              <a:rPr lang="en-US" dirty="0" smtClean="0"/>
              <a:t>What is the Intel® XDK</a:t>
            </a:r>
          </a:p>
          <a:p>
            <a:pPr lvl="1"/>
            <a:r>
              <a:rPr lang="en-US" dirty="0" smtClean="0"/>
              <a:t>The Runtime</a:t>
            </a:r>
            <a:endParaRPr lang="en-US" dirty="0"/>
          </a:p>
          <a:p>
            <a:pPr lvl="1"/>
            <a:r>
              <a:rPr lang="en-US" dirty="0" smtClean="0"/>
              <a:t>Cloud Builds/Debugging</a:t>
            </a:r>
          </a:p>
          <a:p>
            <a:pPr lvl="1"/>
            <a:r>
              <a:rPr lang="en-US" dirty="0" err="1" smtClean="0"/>
              <a:t>WebGL</a:t>
            </a:r>
            <a:r>
              <a:rPr lang="en-US" dirty="0" smtClean="0"/>
              <a:t> Apps</a:t>
            </a:r>
          </a:p>
          <a:p>
            <a:pPr lvl="1"/>
            <a:r>
              <a:rPr lang="en-US" dirty="0" smtClean="0"/>
              <a:t>Business/Enterprise Apps</a:t>
            </a:r>
          </a:p>
          <a:p>
            <a:pPr lvl="1"/>
            <a:r>
              <a:rPr lang="en-US" dirty="0" smtClean="0"/>
              <a:t>Crosswalk</a:t>
            </a:r>
          </a:p>
        </p:txBody>
      </p:sp>
    </p:spTree>
    <p:extLst>
      <p:ext uri="{BB962C8B-B14F-4D97-AF65-F5344CB8AC3E}">
        <p14:creationId xmlns:p14="http://schemas.microsoft.com/office/powerpoint/2010/main" val="37429250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5822" y="184069"/>
            <a:ext cx="5397414" cy="1101696"/>
          </a:xfrm>
        </p:spPr>
        <p:txBody>
          <a:bodyPr>
            <a:noAutofit/>
          </a:bodyPr>
          <a:lstStyle/>
          <a:p>
            <a:pPr algn="ctr">
              <a:lnSpc>
                <a:spcPct val="80000"/>
              </a:lnSpc>
            </a:pPr>
            <a:r>
              <a:rPr lang="en-US" sz="3200" dirty="0" smtClean="0">
                <a:latin typeface="+mn-lt"/>
              </a:rPr>
              <a:t>Intel® Developer Zone</a:t>
            </a:r>
            <a:endParaRPr lang="en-US" sz="3200" dirty="0">
              <a:latin typeface="+mn-lt"/>
            </a:endParaRPr>
          </a:p>
        </p:txBody>
      </p:sp>
      <p:sp>
        <p:nvSpPr>
          <p:cNvPr id="3" name="Content Placeholder 2"/>
          <p:cNvSpPr>
            <a:spLocks noGrp="1"/>
          </p:cNvSpPr>
          <p:nvPr>
            <p:ph idx="4294967295"/>
          </p:nvPr>
        </p:nvSpPr>
        <p:spPr>
          <a:xfrm>
            <a:off x="-39842" y="2030122"/>
            <a:ext cx="4910896" cy="2822842"/>
          </a:xfrm>
          <a:prstGeom prst="rect">
            <a:avLst/>
          </a:prstGeom>
        </p:spPr>
        <p:txBody>
          <a:bodyPr/>
          <a:lstStyle/>
          <a:p>
            <a:pPr marL="857250" lvl="2" indent="-457200">
              <a:spcAft>
                <a:spcPts val="600"/>
              </a:spcAft>
              <a:buFont typeface="Arial" panose="020B0604020202020204" pitchFamily="34" charset="0"/>
              <a:buChar char="•"/>
            </a:pPr>
            <a:r>
              <a:rPr lang="en-US" sz="1800" dirty="0" smtClean="0">
                <a:latin typeface="+mj-lt"/>
                <a:cs typeface="Calibri" pitchFamily="34" charset="0"/>
              </a:rPr>
              <a:t>Free tools and </a:t>
            </a:r>
            <a:r>
              <a:rPr lang="en-US" sz="1800" dirty="0">
                <a:latin typeface="+mj-lt"/>
                <a:cs typeface="Calibri" pitchFamily="34" charset="0"/>
              </a:rPr>
              <a:t>code </a:t>
            </a:r>
            <a:r>
              <a:rPr lang="en-US" sz="1800" dirty="0" smtClean="0">
                <a:latin typeface="+mj-lt"/>
                <a:cs typeface="Calibri" pitchFamily="34" charset="0"/>
              </a:rPr>
              <a:t>samples</a:t>
            </a:r>
          </a:p>
          <a:p>
            <a:pPr marL="857250" lvl="2" indent="-457200">
              <a:spcAft>
                <a:spcPts val="600"/>
              </a:spcAft>
              <a:buFont typeface="Arial" panose="020B0604020202020204" pitchFamily="34" charset="0"/>
              <a:buChar char="•"/>
            </a:pPr>
            <a:r>
              <a:rPr lang="en-US" sz="1800" dirty="0" smtClean="0">
                <a:latin typeface="+mj-lt"/>
                <a:cs typeface="Calibri" pitchFamily="34" charset="0"/>
              </a:rPr>
              <a:t>Technical </a:t>
            </a:r>
            <a:r>
              <a:rPr lang="en-US" sz="1800" dirty="0">
                <a:latin typeface="+mj-lt"/>
                <a:cs typeface="Calibri" pitchFamily="34" charset="0"/>
              </a:rPr>
              <a:t>articles, </a:t>
            </a:r>
            <a:r>
              <a:rPr lang="en-US" sz="1800" dirty="0" smtClean="0">
                <a:latin typeface="+mj-lt"/>
                <a:cs typeface="Calibri" pitchFamily="34" charset="0"/>
              </a:rPr>
              <a:t>forums and tutorials</a:t>
            </a:r>
          </a:p>
          <a:p>
            <a:pPr marL="857250" lvl="2" indent="-457200">
              <a:buFont typeface="Arial" panose="020B0604020202020204" pitchFamily="34" charset="0"/>
              <a:buChar char="•"/>
            </a:pPr>
            <a:r>
              <a:rPr lang="en-US" sz="1800" dirty="0" smtClean="0">
                <a:latin typeface="+mj-lt"/>
              </a:rPr>
              <a:t>Connect with Intel and industry experts </a:t>
            </a:r>
          </a:p>
          <a:p>
            <a:pPr marL="857250" lvl="2" indent="-457200">
              <a:buFont typeface="Arial" panose="020B0604020202020204" pitchFamily="34" charset="0"/>
              <a:buChar char="•"/>
            </a:pPr>
            <a:r>
              <a:rPr lang="en-US" sz="1800" dirty="0" smtClean="0">
                <a:latin typeface="+mj-lt"/>
              </a:rPr>
              <a:t>Get development support </a:t>
            </a:r>
          </a:p>
          <a:p>
            <a:pPr marL="857250" lvl="2" indent="-457200">
              <a:buFont typeface="Arial" panose="020B0604020202020204" pitchFamily="34" charset="0"/>
              <a:buChar char="•"/>
            </a:pPr>
            <a:r>
              <a:rPr lang="en-US" sz="1800" dirty="0" smtClean="0">
                <a:latin typeface="+mj-lt"/>
              </a:rPr>
              <a:t>Build relationships</a:t>
            </a:r>
          </a:p>
        </p:txBody>
      </p:sp>
      <p:sp>
        <p:nvSpPr>
          <p:cNvPr id="8" name="Rectangle 7"/>
          <p:cNvSpPr/>
          <p:nvPr/>
        </p:nvSpPr>
        <p:spPr>
          <a:xfrm>
            <a:off x="5110674" y="1954386"/>
            <a:ext cx="2531539" cy="2775119"/>
          </a:xfrm>
          <a:prstGeom prst="rect">
            <a:avLst/>
          </a:prstGeom>
          <a:solidFill>
            <a:schemeClr val="tx1">
              <a:alpha val="15000"/>
            </a:schemeClr>
          </a:solidFill>
          <a:ln>
            <a:noFill/>
          </a:ln>
          <a:effectLst>
            <a:glow rad="495300">
              <a:schemeClr val="tx1">
                <a:alpha val="29000"/>
              </a:schemeClr>
            </a:glow>
            <a:softEdge rad="127000"/>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Neo Sans Intel Light"/>
              <a:cs typeface="Neo Sans Intel Light"/>
            </a:endParaRPr>
          </a:p>
        </p:txBody>
      </p:sp>
      <p:sp>
        <p:nvSpPr>
          <p:cNvPr id="5" name="Trapezoid 4"/>
          <p:cNvSpPr/>
          <p:nvPr/>
        </p:nvSpPr>
        <p:spPr>
          <a:xfrm rot="5400000">
            <a:off x="7176189" y="3074412"/>
            <a:ext cx="2822842" cy="1112779"/>
          </a:xfrm>
          <a:custGeom>
            <a:avLst/>
            <a:gdLst>
              <a:gd name="connsiteX0" fmla="*/ 0 w 3546227"/>
              <a:gd name="connsiteY0" fmla="*/ 928043 h 928043"/>
              <a:gd name="connsiteX1" fmla="*/ 1506037 w 3546227"/>
              <a:gd name="connsiteY1" fmla="*/ 0 h 928043"/>
              <a:gd name="connsiteX2" fmla="*/ 2040190 w 3546227"/>
              <a:gd name="connsiteY2" fmla="*/ 0 h 928043"/>
              <a:gd name="connsiteX3" fmla="*/ 3546227 w 3546227"/>
              <a:gd name="connsiteY3" fmla="*/ 928043 h 928043"/>
              <a:gd name="connsiteX4" fmla="*/ 0 w 3546227"/>
              <a:gd name="connsiteY4" fmla="*/ 928043 h 928043"/>
              <a:gd name="connsiteX0" fmla="*/ 0 w 3546227"/>
              <a:gd name="connsiteY0" fmla="*/ 934393 h 934393"/>
              <a:gd name="connsiteX1" fmla="*/ 1506037 w 3546227"/>
              <a:gd name="connsiteY1" fmla="*/ 6350 h 934393"/>
              <a:gd name="connsiteX2" fmla="*/ 3024440 w 3546227"/>
              <a:gd name="connsiteY2" fmla="*/ 0 h 934393"/>
              <a:gd name="connsiteX3" fmla="*/ 3546227 w 3546227"/>
              <a:gd name="connsiteY3" fmla="*/ 934393 h 934393"/>
              <a:gd name="connsiteX4" fmla="*/ 0 w 3546227"/>
              <a:gd name="connsiteY4" fmla="*/ 934393 h 934393"/>
              <a:gd name="connsiteX0" fmla="*/ 0 w 3546227"/>
              <a:gd name="connsiteY0" fmla="*/ 934393 h 934393"/>
              <a:gd name="connsiteX1" fmla="*/ 2318837 w 3546227"/>
              <a:gd name="connsiteY1" fmla="*/ 0 h 934393"/>
              <a:gd name="connsiteX2" fmla="*/ 3024440 w 3546227"/>
              <a:gd name="connsiteY2" fmla="*/ 0 h 934393"/>
              <a:gd name="connsiteX3" fmla="*/ 3546227 w 3546227"/>
              <a:gd name="connsiteY3" fmla="*/ 934393 h 934393"/>
              <a:gd name="connsiteX4" fmla="*/ 0 w 3546227"/>
              <a:gd name="connsiteY4" fmla="*/ 934393 h 934393"/>
              <a:gd name="connsiteX0" fmla="*/ 0 w 3546227"/>
              <a:gd name="connsiteY0" fmla="*/ 940743 h 940743"/>
              <a:gd name="connsiteX1" fmla="*/ 2318837 w 3546227"/>
              <a:gd name="connsiteY1" fmla="*/ 6350 h 940743"/>
              <a:gd name="connsiteX2" fmla="*/ 2872040 w 3546227"/>
              <a:gd name="connsiteY2" fmla="*/ 0 h 940743"/>
              <a:gd name="connsiteX3" fmla="*/ 3546227 w 3546227"/>
              <a:gd name="connsiteY3" fmla="*/ 940743 h 940743"/>
              <a:gd name="connsiteX4" fmla="*/ 0 w 3546227"/>
              <a:gd name="connsiteY4" fmla="*/ 940743 h 94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6227" h="940743">
                <a:moveTo>
                  <a:pt x="0" y="940743"/>
                </a:moveTo>
                <a:lnTo>
                  <a:pt x="2318837" y="6350"/>
                </a:lnTo>
                <a:lnTo>
                  <a:pt x="2872040" y="0"/>
                </a:lnTo>
                <a:lnTo>
                  <a:pt x="3546227" y="940743"/>
                </a:lnTo>
                <a:lnTo>
                  <a:pt x="0" y="940743"/>
                </a:lnTo>
                <a:close/>
              </a:path>
            </a:pathLst>
          </a:custGeom>
          <a:gradFill flip="none" rotWithShape="1">
            <a:gsLst>
              <a:gs pos="0">
                <a:schemeClr val="bg1"/>
              </a:gs>
              <a:gs pos="79000">
                <a:schemeClr val="bg1">
                  <a:alpha val="0"/>
                </a:schemeClr>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latin typeface="Neo Sans Intel Light"/>
              <a:cs typeface="Neo Sans Intel Light"/>
            </a:endParaRPr>
          </a:p>
        </p:txBody>
      </p:sp>
      <p:sp>
        <p:nvSpPr>
          <p:cNvPr id="10" name="Rounded Rectangle 9"/>
          <p:cNvSpPr/>
          <p:nvPr/>
        </p:nvSpPr>
        <p:spPr>
          <a:xfrm>
            <a:off x="709058" y="601514"/>
            <a:ext cx="7798086" cy="800763"/>
          </a:xfrm>
          <a:prstGeom prst="roundRect">
            <a:avLst/>
          </a:prstGeom>
          <a:solidFill>
            <a:srgbClr val="0070C0"/>
          </a:solidFill>
          <a:ln>
            <a:noFill/>
          </a:ln>
          <a:effectLst>
            <a:outerShdw blurRad="508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457200" fontAlgn="auto">
              <a:spcBef>
                <a:spcPct val="20000"/>
              </a:spcBef>
              <a:spcAft>
                <a:spcPts val="0"/>
              </a:spcAft>
            </a:pPr>
            <a:r>
              <a:rPr lang="en-US" sz="2800" b="1" dirty="0" smtClean="0">
                <a:solidFill>
                  <a:schemeClr val="bg1"/>
                </a:solidFill>
                <a:cs typeface="Calibri" pitchFamily="34" charset="0"/>
              </a:rPr>
              <a:t>Tools.  Knowledge.  Community.</a:t>
            </a:r>
            <a:endParaRPr lang="en-US" sz="2800" b="1" dirty="0">
              <a:solidFill>
                <a:schemeClr val="bg1"/>
              </a:solidFill>
              <a:cs typeface="Calibri" pitchFamily="34" charset="0"/>
            </a:endParaRPr>
          </a:p>
        </p:txBody>
      </p:sp>
      <p:sp>
        <p:nvSpPr>
          <p:cNvPr id="6" name="Rectangle 5"/>
          <p:cNvSpPr/>
          <p:nvPr/>
        </p:nvSpPr>
        <p:spPr>
          <a:xfrm>
            <a:off x="787433" y="4146132"/>
            <a:ext cx="2855269" cy="461665"/>
          </a:xfrm>
          <a:prstGeom prst="rect">
            <a:avLst/>
          </a:prstGeom>
        </p:spPr>
        <p:txBody>
          <a:bodyPr wrap="none">
            <a:spAutoFit/>
          </a:bodyPr>
          <a:lstStyle/>
          <a:p>
            <a:r>
              <a:rPr lang="en-US" sz="2400" b="1" dirty="0" smtClean="0">
                <a:solidFill>
                  <a:srgbClr val="0070C0"/>
                </a:solidFill>
                <a:cs typeface="Calibri" pitchFamily="34" charset="0"/>
              </a:rPr>
              <a:t>software.intel.com</a:t>
            </a:r>
            <a:endParaRPr lang="en-US" sz="2400" dirty="0"/>
          </a:p>
        </p:txBody>
      </p:sp>
      <p:pic>
        <p:nvPicPr>
          <p:cNvPr id="7" name="Picture 6"/>
          <p:cNvPicPr>
            <a:picLocks noChangeAspect="1"/>
          </p:cNvPicPr>
          <p:nvPr/>
        </p:nvPicPr>
        <p:blipFill>
          <a:blip r:embed="rId2"/>
          <a:stretch>
            <a:fillRect/>
          </a:stretch>
        </p:blipFill>
        <p:spPr>
          <a:xfrm>
            <a:off x="5332678" y="1650872"/>
            <a:ext cx="3239494" cy="2971843"/>
          </a:xfrm>
          <a:prstGeom prst="rect">
            <a:avLst/>
          </a:prstGeom>
          <a:ln>
            <a:solidFill>
              <a:schemeClr val="tx2"/>
            </a:solidFill>
          </a:ln>
        </p:spPr>
      </p:pic>
    </p:spTree>
    <p:extLst>
      <p:ext uri="{BB962C8B-B14F-4D97-AF65-F5344CB8AC3E}">
        <p14:creationId xmlns:p14="http://schemas.microsoft.com/office/powerpoint/2010/main" val="25419265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184993.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1904" r="-21904"/>
          <a:stretch>
            <a:fillRect/>
          </a:stretch>
        </p:blipFill>
        <p:spPr/>
      </p:pic>
      <p:sp>
        <p:nvSpPr>
          <p:cNvPr id="5" name="Title 1"/>
          <p:cNvSpPr>
            <a:spLocks noGrp="1"/>
          </p:cNvSpPr>
          <p:nvPr>
            <p:ph type="ctrTitle"/>
          </p:nvPr>
        </p:nvSpPr>
        <p:spPr>
          <a:xfrm>
            <a:off x="444687" y="2479422"/>
            <a:ext cx="8212886" cy="1102519"/>
          </a:xfrm>
        </p:spPr>
        <p:txBody>
          <a:bodyPr lIns="0" rIns="0" anchor="b" anchorCtr="0">
            <a:noAutofit/>
          </a:bodyPr>
          <a:lstStyle>
            <a:lvl1pPr>
              <a:lnSpc>
                <a:spcPct val="80000"/>
              </a:lnSpc>
              <a:defRPr sz="6500" b="0" spc="100" baseline="0">
                <a:solidFill>
                  <a:schemeClr val="bg1"/>
                </a:solidFill>
                <a:latin typeface="Intel Clear Pro" panose="020B0804020202060201" pitchFamily="34" charset="0"/>
                <a:cs typeface="Intel Clear Pro" panose="020B0804020202060201" pitchFamily="34" charset="0"/>
              </a:defRPr>
            </a:lvl1pPr>
          </a:lstStyle>
          <a:p>
            <a:r>
              <a:rPr lang="en-US" spc="0" dirty="0" smtClean="0"/>
              <a:t> </a:t>
            </a:r>
            <a:endParaRPr lang="en-US" spc="0" dirty="0"/>
          </a:p>
        </p:txBody>
      </p:sp>
      <p:sp>
        <p:nvSpPr>
          <p:cNvPr id="6" name="Subtitle 2"/>
          <p:cNvSpPr>
            <a:spLocks noGrp="1"/>
          </p:cNvSpPr>
          <p:nvPr>
            <p:ph type="subTitle" idx="1"/>
          </p:nvPr>
        </p:nvSpPr>
        <p:spPr>
          <a:xfrm>
            <a:off x="455613" y="3493008"/>
            <a:ext cx="6330212" cy="925360"/>
          </a:xfrm>
        </p:spPr>
        <p:txBody>
          <a:bodyPr lIns="0" rIns="0">
            <a:noAutofit/>
          </a:bodyPr>
          <a:lstStyle>
            <a:lvl1pPr marL="0" indent="0" algn="l">
              <a:buNone/>
              <a:defRPr sz="1600" b="0" i="0" baseline="0">
                <a:solidFill>
                  <a:srgbClr val="F3D54E"/>
                </a:solidFill>
                <a:latin typeface="Intel Clear"/>
                <a:cs typeface="Intel Clear"/>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 </a:t>
            </a:r>
            <a:endParaRPr lang="en-US" dirty="0"/>
          </a:p>
        </p:txBody>
      </p:sp>
    </p:spTree>
    <p:extLst>
      <p:ext uri="{BB962C8B-B14F-4D97-AF65-F5344CB8AC3E}">
        <p14:creationId xmlns:p14="http://schemas.microsoft.com/office/powerpoint/2010/main" val="142644299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WebGL</a:t>
            </a:r>
            <a:r>
              <a:rPr lang="en-US" dirty="0" smtClean="0"/>
              <a:t> Games</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32</a:t>
            </a:fld>
            <a:endParaRPr lang="en-US" dirty="0"/>
          </a:p>
        </p:txBody>
      </p:sp>
      <p:sp>
        <p:nvSpPr>
          <p:cNvPr id="3" name="Content Placeholder 2"/>
          <p:cNvSpPr>
            <a:spLocks noGrp="1"/>
          </p:cNvSpPr>
          <p:nvPr>
            <p:ph sz="half" idx="1"/>
          </p:nvPr>
        </p:nvSpPr>
        <p:spPr>
          <a:xfrm>
            <a:off x="455614" y="1142364"/>
            <a:ext cx="4006850" cy="3425825"/>
          </a:xfrm>
        </p:spPr>
        <p:txBody>
          <a:bodyPr/>
          <a:lstStyle/>
          <a:p>
            <a:r>
              <a:rPr lang="en-US" dirty="0" smtClean="0"/>
              <a:t>Crosswalk brought </a:t>
            </a:r>
            <a:r>
              <a:rPr lang="en-US" dirty="0" err="1" smtClean="0"/>
              <a:t>WebGL</a:t>
            </a:r>
            <a:r>
              <a:rPr lang="en-US" dirty="0" smtClean="0"/>
              <a:t> to Android first. </a:t>
            </a:r>
          </a:p>
          <a:p>
            <a:pPr lvl="1">
              <a:lnSpc>
                <a:spcPts val="1700"/>
              </a:lnSpc>
            </a:pPr>
            <a:r>
              <a:rPr lang="en-US" dirty="0" smtClean="0"/>
              <a:t>Build amazing 3d games</a:t>
            </a:r>
          </a:p>
          <a:p>
            <a:pPr lvl="1">
              <a:lnSpc>
                <a:spcPts val="1700"/>
              </a:lnSpc>
            </a:pPr>
            <a:r>
              <a:rPr lang="en-US" dirty="0"/>
              <a:t>xwalk —ignore-gpu-</a:t>
            </a:r>
            <a:r>
              <a:rPr lang="en-US" dirty="0" smtClean="0"/>
              <a:t>blacklist – let’s you bypass </a:t>
            </a:r>
            <a:r>
              <a:rPr lang="en-US" dirty="0" err="1" smtClean="0"/>
              <a:t>gpu</a:t>
            </a:r>
            <a:r>
              <a:rPr lang="en-US" dirty="0" smtClean="0"/>
              <a:t> blacklisting from Google</a:t>
            </a:r>
          </a:p>
          <a:p>
            <a:pPr lvl="1">
              <a:lnSpc>
                <a:spcPts val="1700"/>
              </a:lnSpc>
            </a:pPr>
            <a:r>
              <a:rPr lang="en-US" dirty="0" smtClean="0"/>
              <a:t>Swoop – </a:t>
            </a:r>
            <a:r>
              <a:rPr lang="en-US" dirty="0" err="1" smtClean="0"/>
              <a:t>PlayCanvas</a:t>
            </a:r>
            <a:r>
              <a:rPr lang="en-US" dirty="0" smtClean="0"/>
              <a:t> game</a:t>
            </a:r>
          </a:p>
          <a:p>
            <a:pPr lvl="2">
              <a:lnSpc>
                <a:spcPts val="1700"/>
              </a:lnSpc>
            </a:pPr>
            <a:r>
              <a:rPr lang="en-US" dirty="0" smtClean="0"/>
              <a:t>Come play it at the Intel booth</a:t>
            </a:r>
          </a:p>
        </p:txBody>
      </p:sp>
      <p:pic>
        <p:nvPicPr>
          <p:cNvPr id="7" name="Picture Placeholder 6" descr="Screen Shot 2015-06-10 at 11.18.39 AM.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43120" b="-43120"/>
          <a:stretch>
            <a:fillRect/>
          </a:stretch>
        </p:blipFill>
        <p:spPr/>
      </p:pic>
    </p:spTree>
    <p:extLst>
      <p:ext uri="{BB962C8B-B14F-4D97-AF65-F5344CB8AC3E}">
        <p14:creationId xmlns:p14="http://schemas.microsoft.com/office/powerpoint/2010/main" val="37467554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Applications</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33</a:t>
            </a:fld>
            <a:endParaRPr lang="en-US" dirty="0"/>
          </a:p>
        </p:txBody>
      </p:sp>
      <p:sp>
        <p:nvSpPr>
          <p:cNvPr id="3" name="Content Placeholder 2"/>
          <p:cNvSpPr>
            <a:spLocks noGrp="1"/>
          </p:cNvSpPr>
          <p:nvPr>
            <p:ph sz="half" idx="1"/>
          </p:nvPr>
        </p:nvSpPr>
        <p:spPr>
          <a:xfrm>
            <a:off x="455614" y="1142364"/>
            <a:ext cx="4006850" cy="3425825"/>
          </a:xfrm>
        </p:spPr>
        <p:txBody>
          <a:bodyPr/>
          <a:lstStyle/>
          <a:p>
            <a:r>
              <a:rPr lang="en-US" dirty="0" smtClean="0"/>
              <a:t>Fluid scrolling and animations. </a:t>
            </a:r>
          </a:p>
          <a:p>
            <a:pPr lvl="1">
              <a:lnSpc>
                <a:spcPts val="1700"/>
              </a:lnSpc>
            </a:pPr>
            <a:r>
              <a:rPr lang="en-US" dirty="0" smtClean="0"/>
              <a:t>Hybrid Android apps finally perform great!</a:t>
            </a:r>
          </a:p>
          <a:p>
            <a:pPr lvl="1">
              <a:lnSpc>
                <a:spcPts val="1700"/>
              </a:lnSpc>
            </a:pPr>
            <a:r>
              <a:rPr lang="en-US" dirty="0" smtClean="0"/>
              <a:t>Recommended by Google*, </a:t>
            </a:r>
            <a:r>
              <a:rPr lang="en-US" dirty="0" err="1" smtClean="0"/>
              <a:t>Sencha</a:t>
            </a:r>
            <a:r>
              <a:rPr lang="en-US" dirty="0" smtClean="0"/>
              <a:t>*, and Ionic* for building your apps.</a:t>
            </a:r>
          </a:p>
          <a:p>
            <a:pPr lvl="1">
              <a:lnSpc>
                <a:spcPts val="1700"/>
              </a:lnSpc>
            </a:pPr>
            <a:r>
              <a:rPr lang="en-US" dirty="0" smtClean="0"/>
              <a:t>Build with any UI framework you want and harness the performance gains.</a:t>
            </a:r>
          </a:p>
          <a:p>
            <a:pPr lvl="1">
              <a:lnSpc>
                <a:spcPts val="1700"/>
              </a:lnSpc>
            </a:pPr>
            <a:r>
              <a:rPr lang="en-US" dirty="0" smtClean="0"/>
              <a:t>Deploy to other stores with the same code base.</a:t>
            </a:r>
          </a:p>
        </p:txBody>
      </p:sp>
      <p:pic>
        <p:nvPicPr>
          <p:cNvPr id="6" name="Picture Placeholder 5" descr="zonzo.pn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33417" r="-33417"/>
          <a:stretch>
            <a:fillRect/>
          </a:stretch>
        </p:blipFill>
        <p:spPr/>
      </p:pic>
    </p:spTree>
    <p:extLst>
      <p:ext uri="{BB962C8B-B14F-4D97-AF65-F5344CB8AC3E}">
        <p14:creationId xmlns:p14="http://schemas.microsoft.com/office/powerpoint/2010/main" val="177448038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3" y="2108062"/>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Crosswalk Project</a:t>
            </a:r>
            <a:endParaRPr lang="en-US" dirty="0"/>
          </a:p>
        </p:txBody>
      </p:sp>
      <p:sp>
        <p:nvSpPr>
          <p:cNvPr id="7" name="Text Placeholder 2"/>
          <p:cNvSpPr>
            <a:spLocks noGrp="1"/>
          </p:cNvSpPr>
          <p:nvPr>
            <p:ph type="body" idx="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 </a:t>
            </a:r>
            <a:endParaRPr lang="en-US" dirty="0"/>
          </a:p>
        </p:txBody>
      </p:sp>
    </p:spTree>
    <p:extLst>
      <p:ext uri="{BB962C8B-B14F-4D97-AF65-F5344CB8AC3E}">
        <p14:creationId xmlns:p14="http://schemas.microsoft.com/office/powerpoint/2010/main" val="161466389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257300" y="788988"/>
            <a:ext cx="7886700" cy="993775"/>
          </a:xfrm>
        </p:spPr>
        <p:txBody>
          <a:bodyPr>
            <a:normAutofit/>
          </a:bodyPr>
          <a:lstStyle/>
          <a:p>
            <a:pPr algn="ctr"/>
            <a:r>
              <a:rPr lang="en-US" sz="3200" spc="450" dirty="0" smtClean="0">
                <a:latin typeface="+mn-lt"/>
              </a:rPr>
              <a:t>Intel</a:t>
            </a:r>
            <a:endParaRPr lang="en-US" sz="3200" b="1" spc="450" dirty="0">
              <a:latin typeface="+mn-lt"/>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165" y="806382"/>
            <a:ext cx="2833375" cy="3678041"/>
          </a:xfrm>
          <a:prstGeom prst="rect">
            <a:avLst/>
          </a:prstGeom>
        </p:spPr>
      </p:pic>
      <p:sp>
        <p:nvSpPr>
          <p:cNvPr id="5" name="Title 1"/>
          <p:cNvSpPr txBox="1">
            <a:spLocks/>
          </p:cNvSpPr>
          <p:nvPr/>
        </p:nvSpPr>
        <p:spPr>
          <a:xfrm>
            <a:off x="1835822" y="268048"/>
            <a:ext cx="5397414" cy="550848"/>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rgbClr val="003C71"/>
                </a:solidFill>
                <a:latin typeface="Intel Clear"/>
                <a:ea typeface="Intel Clear Light" panose="020B0404020203020204" pitchFamily="34" charset="0"/>
                <a:cs typeface="Intel Clear"/>
              </a:defRPr>
            </a:lvl1pPr>
          </a:lstStyle>
          <a:p>
            <a:pPr algn="ctr">
              <a:lnSpc>
                <a:spcPct val="80000"/>
              </a:lnSpc>
            </a:pPr>
            <a:r>
              <a:rPr lang="en-US" sz="3200" dirty="0" smtClean="0">
                <a:latin typeface="+mn-lt"/>
              </a:rPr>
              <a:t>Web apps 15 years ago</a:t>
            </a:r>
            <a:endParaRPr lang="en-US" sz="3200" dirty="0">
              <a:latin typeface="+mn-lt"/>
            </a:endParaRPr>
          </a:p>
        </p:txBody>
      </p:sp>
    </p:spTree>
    <p:extLst>
      <p:ext uri="{BB962C8B-B14F-4D97-AF65-F5344CB8AC3E}">
        <p14:creationId xmlns:p14="http://schemas.microsoft.com/office/powerpoint/2010/main" val="75803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72806"/>
            <a:ext cx="8229600" cy="868680"/>
          </a:xfrm>
        </p:spPr>
        <p:txBody>
          <a:bodyPr/>
          <a:lstStyle/>
          <a:p>
            <a:r>
              <a:rPr lang="en-US" sz="3200" dirty="0" smtClean="0"/>
              <a:t>Web Innovation</a:t>
            </a:r>
            <a:endParaRPr lang="en-US" sz="3200" dirty="0"/>
          </a:p>
        </p:txBody>
      </p:sp>
      <p:sp>
        <p:nvSpPr>
          <p:cNvPr id="5" name="TextBox 4"/>
          <p:cNvSpPr txBox="1"/>
          <p:nvPr/>
        </p:nvSpPr>
        <p:spPr>
          <a:xfrm>
            <a:off x="290523" y="1540555"/>
            <a:ext cx="1980992" cy="346249"/>
          </a:xfrm>
          <a:prstGeom prst="rect">
            <a:avLst/>
          </a:prstGeom>
          <a:gradFill flip="none" rotWithShape="1">
            <a:gsLst>
              <a:gs pos="0">
                <a:srgbClr val="5E9EFF"/>
              </a:gs>
              <a:gs pos="100000">
                <a:srgbClr val="C4D6EB"/>
              </a:gs>
            </a:gsLst>
            <a:lin ang="16200000" scaled="1"/>
            <a:tileRect/>
          </a:gradFill>
          <a:ln cap="rnd">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Components</a:t>
            </a:r>
            <a:endParaRPr lang="en-US" dirty="0"/>
          </a:p>
        </p:txBody>
      </p:sp>
      <p:sp>
        <p:nvSpPr>
          <p:cNvPr id="6" name="TextBox 5"/>
          <p:cNvSpPr txBox="1"/>
          <p:nvPr/>
        </p:nvSpPr>
        <p:spPr>
          <a:xfrm>
            <a:off x="597050" y="1961380"/>
            <a:ext cx="903774"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err="1" smtClean="0"/>
              <a:t>WebCL</a:t>
            </a:r>
            <a:endParaRPr lang="en-US" dirty="0" smtClean="0"/>
          </a:p>
        </p:txBody>
      </p:sp>
      <p:sp>
        <p:nvSpPr>
          <p:cNvPr id="7" name="TextBox 6"/>
          <p:cNvSpPr txBox="1"/>
          <p:nvPr/>
        </p:nvSpPr>
        <p:spPr>
          <a:xfrm>
            <a:off x="264596" y="3012992"/>
            <a:ext cx="916598"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err="1" smtClean="0"/>
              <a:t>WebGL</a:t>
            </a:r>
            <a:endParaRPr lang="en-US" dirty="0" smtClean="0"/>
          </a:p>
        </p:txBody>
      </p:sp>
      <p:sp>
        <p:nvSpPr>
          <p:cNvPr id="9" name="TextBox 8"/>
          <p:cNvSpPr txBox="1"/>
          <p:nvPr/>
        </p:nvSpPr>
        <p:spPr>
          <a:xfrm>
            <a:off x="2488632" y="1763757"/>
            <a:ext cx="715581"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SIMD</a:t>
            </a:r>
          </a:p>
        </p:txBody>
      </p:sp>
      <p:sp>
        <p:nvSpPr>
          <p:cNvPr id="10" name="TextBox 9"/>
          <p:cNvSpPr txBox="1"/>
          <p:nvPr/>
        </p:nvSpPr>
        <p:spPr>
          <a:xfrm>
            <a:off x="1479039" y="1907491"/>
            <a:ext cx="1420966" cy="623248"/>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Custom API </a:t>
            </a:r>
          </a:p>
          <a:p>
            <a:r>
              <a:rPr lang="en-US" dirty="0" smtClean="0"/>
              <a:t>extensions</a:t>
            </a:r>
          </a:p>
        </p:txBody>
      </p:sp>
      <p:sp>
        <p:nvSpPr>
          <p:cNvPr id="11" name="TextBox 10"/>
          <p:cNvSpPr txBox="1"/>
          <p:nvPr/>
        </p:nvSpPr>
        <p:spPr>
          <a:xfrm>
            <a:off x="2497996" y="2679361"/>
            <a:ext cx="2087751"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Responsive design</a:t>
            </a:r>
          </a:p>
        </p:txBody>
      </p:sp>
      <p:sp>
        <p:nvSpPr>
          <p:cNvPr id="12" name="TextBox 11"/>
          <p:cNvSpPr txBox="1"/>
          <p:nvPr/>
        </p:nvSpPr>
        <p:spPr>
          <a:xfrm>
            <a:off x="2497996" y="3058660"/>
            <a:ext cx="1250086"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Audio</a:t>
            </a:r>
          </a:p>
        </p:txBody>
      </p:sp>
      <p:sp>
        <p:nvSpPr>
          <p:cNvPr id="13" name="TextBox 12"/>
          <p:cNvSpPr txBox="1"/>
          <p:nvPr/>
        </p:nvSpPr>
        <p:spPr>
          <a:xfrm>
            <a:off x="3498459" y="1679054"/>
            <a:ext cx="1079142"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WebRTC</a:t>
            </a:r>
          </a:p>
        </p:txBody>
      </p:sp>
      <p:sp>
        <p:nvSpPr>
          <p:cNvPr id="14" name="TextBox 13"/>
          <p:cNvSpPr txBox="1"/>
          <p:nvPr/>
        </p:nvSpPr>
        <p:spPr>
          <a:xfrm>
            <a:off x="2655443" y="2180533"/>
            <a:ext cx="920765"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Canvas</a:t>
            </a:r>
          </a:p>
        </p:txBody>
      </p:sp>
      <p:sp>
        <p:nvSpPr>
          <p:cNvPr id="15" name="TextBox 14"/>
          <p:cNvSpPr txBox="1"/>
          <p:nvPr/>
        </p:nvSpPr>
        <p:spPr>
          <a:xfrm>
            <a:off x="3498458" y="2356724"/>
            <a:ext cx="715581"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AJAX</a:t>
            </a:r>
          </a:p>
        </p:txBody>
      </p:sp>
      <p:sp>
        <p:nvSpPr>
          <p:cNvPr id="17" name="TextBox 16"/>
          <p:cNvSpPr txBox="1"/>
          <p:nvPr/>
        </p:nvSpPr>
        <p:spPr>
          <a:xfrm>
            <a:off x="3498457" y="3013023"/>
            <a:ext cx="574516"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P2P</a:t>
            </a:r>
          </a:p>
        </p:txBody>
      </p:sp>
      <p:sp>
        <p:nvSpPr>
          <p:cNvPr id="18" name="TextBox 17"/>
          <p:cNvSpPr txBox="1"/>
          <p:nvPr/>
        </p:nvSpPr>
        <p:spPr>
          <a:xfrm>
            <a:off x="2944581" y="3658482"/>
            <a:ext cx="929422"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err="1" smtClean="0"/>
              <a:t>WebVR</a:t>
            </a:r>
            <a:endParaRPr lang="en-US" dirty="0" smtClean="0"/>
          </a:p>
        </p:txBody>
      </p:sp>
      <p:sp>
        <p:nvSpPr>
          <p:cNvPr id="19" name="TextBox 18"/>
          <p:cNvSpPr txBox="1"/>
          <p:nvPr/>
        </p:nvSpPr>
        <p:spPr>
          <a:xfrm>
            <a:off x="1643207" y="3658482"/>
            <a:ext cx="1651734"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Cloud services</a:t>
            </a:r>
          </a:p>
        </p:txBody>
      </p:sp>
      <p:sp>
        <p:nvSpPr>
          <p:cNvPr id="20" name="TextBox 19"/>
          <p:cNvSpPr txBox="1"/>
          <p:nvPr/>
        </p:nvSpPr>
        <p:spPr>
          <a:xfrm>
            <a:off x="1475440" y="3123301"/>
            <a:ext cx="1356782"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Sandboxing</a:t>
            </a:r>
          </a:p>
        </p:txBody>
      </p:sp>
      <p:sp>
        <p:nvSpPr>
          <p:cNvPr id="21" name="TextBox 20"/>
          <p:cNvSpPr txBox="1"/>
          <p:nvPr/>
        </p:nvSpPr>
        <p:spPr>
          <a:xfrm>
            <a:off x="2070338" y="4129119"/>
            <a:ext cx="1395254"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Native client</a:t>
            </a:r>
          </a:p>
        </p:txBody>
      </p:sp>
      <p:sp>
        <p:nvSpPr>
          <p:cNvPr id="22" name="TextBox 21"/>
          <p:cNvSpPr txBox="1"/>
          <p:nvPr/>
        </p:nvSpPr>
        <p:spPr>
          <a:xfrm>
            <a:off x="402742" y="4129119"/>
            <a:ext cx="1818447"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Remote desktop</a:t>
            </a:r>
          </a:p>
        </p:txBody>
      </p:sp>
      <p:sp>
        <p:nvSpPr>
          <p:cNvPr id="23" name="TextBox 22"/>
          <p:cNvSpPr txBox="1"/>
          <p:nvPr/>
        </p:nvSpPr>
        <p:spPr>
          <a:xfrm>
            <a:off x="116070" y="3428521"/>
            <a:ext cx="2062103"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Message channels</a:t>
            </a:r>
          </a:p>
        </p:txBody>
      </p:sp>
      <p:sp>
        <p:nvSpPr>
          <p:cNvPr id="24" name="TextBox 23"/>
          <p:cNvSpPr txBox="1"/>
          <p:nvPr/>
        </p:nvSpPr>
        <p:spPr>
          <a:xfrm>
            <a:off x="3237858" y="3935543"/>
            <a:ext cx="1339790"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socket</a:t>
            </a:r>
          </a:p>
        </p:txBody>
      </p:sp>
      <p:sp>
        <p:nvSpPr>
          <p:cNvPr id="25" name="TextBox 24"/>
          <p:cNvSpPr txBox="1"/>
          <p:nvPr/>
        </p:nvSpPr>
        <p:spPr>
          <a:xfrm>
            <a:off x="240763" y="2380812"/>
            <a:ext cx="1339790"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socket</a:t>
            </a:r>
          </a:p>
        </p:txBody>
      </p:sp>
      <p:sp>
        <p:nvSpPr>
          <p:cNvPr id="26" name="TextBox 25"/>
          <p:cNvSpPr txBox="1"/>
          <p:nvPr/>
        </p:nvSpPr>
        <p:spPr>
          <a:xfrm>
            <a:off x="585826" y="3757984"/>
            <a:ext cx="1480855"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Storage</a:t>
            </a:r>
          </a:p>
        </p:txBody>
      </p:sp>
      <p:sp>
        <p:nvSpPr>
          <p:cNvPr id="27" name="TextBox 26"/>
          <p:cNvSpPr txBox="1"/>
          <p:nvPr/>
        </p:nvSpPr>
        <p:spPr>
          <a:xfrm>
            <a:off x="838383" y="2687617"/>
            <a:ext cx="1929695"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Notifications</a:t>
            </a:r>
          </a:p>
        </p:txBody>
      </p:sp>
      <p:sp>
        <p:nvSpPr>
          <p:cNvPr id="28" name="TextBox 27"/>
          <p:cNvSpPr txBox="1"/>
          <p:nvPr/>
        </p:nvSpPr>
        <p:spPr>
          <a:xfrm>
            <a:off x="1840359" y="1192281"/>
            <a:ext cx="1446550" cy="346249"/>
          </a:xfrm>
          <a:prstGeom prst="rect">
            <a:avLst/>
          </a:prstGeom>
          <a:gradFill flip="none" rotWithShape="1">
            <a:gsLst>
              <a:gs pos="0">
                <a:srgbClr val="5E9EFF"/>
              </a:gs>
              <a:gs pos="100000">
                <a:srgbClr val="C4D6EB"/>
              </a:gs>
            </a:gsLst>
            <a:lin ang="16200000" scaled="1"/>
            <a:tileRect/>
          </a:gradFill>
          <a:ln cap="rnd">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err="1" smtClean="0"/>
              <a:t>GeoLocation</a:t>
            </a:r>
            <a:endParaRPr lang="en-US" dirty="0" smtClean="0"/>
          </a:p>
        </p:txBody>
      </p:sp>
      <p:sp>
        <p:nvSpPr>
          <p:cNvPr id="29" name="TextBox 28"/>
          <p:cNvSpPr txBox="1"/>
          <p:nvPr/>
        </p:nvSpPr>
        <p:spPr>
          <a:xfrm>
            <a:off x="3369158" y="1222492"/>
            <a:ext cx="1134606"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SQL</a:t>
            </a:r>
          </a:p>
        </p:txBody>
      </p:sp>
      <p:sp>
        <p:nvSpPr>
          <p:cNvPr id="30" name="TextBox 29"/>
          <p:cNvSpPr txBox="1"/>
          <p:nvPr/>
        </p:nvSpPr>
        <p:spPr>
          <a:xfrm>
            <a:off x="551947" y="1192281"/>
            <a:ext cx="1767215" cy="346249"/>
          </a:xfrm>
          <a:prstGeom prst="rect">
            <a:avLst/>
          </a:prstGeom>
          <a:gradFill flip="none" rotWithShape="1">
            <a:gsLst>
              <a:gs pos="0">
                <a:srgbClr val="5E9EFF"/>
              </a:gs>
              <a:gs pos="100000">
                <a:srgbClr val="C4D6EB"/>
              </a:gs>
            </a:gsLst>
            <a:lin ang="16200000" scaled="1"/>
            <a:tileRect/>
          </a:gradFill>
          <a:ln cap="rnd">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File System API</a:t>
            </a:r>
          </a:p>
        </p:txBody>
      </p:sp>
      <p:sp>
        <p:nvSpPr>
          <p:cNvPr id="32" name="TextBox 31"/>
          <p:cNvSpPr txBox="1"/>
          <p:nvPr/>
        </p:nvSpPr>
        <p:spPr>
          <a:xfrm>
            <a:off x="4610585" y="1280332"/>
            <a:ext cx="1844095"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Content Security</a:t>
            </a:r>
          </a:p>
        </p:txBody>
      </p:sp>
      <p:sp>
        <p:nvSpPr>
          <p:cNvPr id="33" name="TextBox 32"/>
          <p:cNvSpPr txBox="1"/>
          <p:nvPr/>
        </p:nvSpPr>
        <p:spPr>
          <a:xfrm>
            <a:off x="3957503" y="2549117"/>
            <a:ext cx="1600503"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err="1" smtClean="0"/>
              <a:t>GamePad</a:t>
            </a:r>
            <a:r>
              <a:rPr lang="en-US" dirty="0" smtClean="0"/>
              <a:t> API</a:t>
            </a:r>
          </a:p>
        </p:txBody>
      </p:sp>
      <p:sp>
        <p:nvSpPr>
          <p:cNvPr id="34" name="TextBox 33"/>
          <p:cNvSpPr txBox="1"/>
          <p:nvPr/>
        </p:nvSpPr>
        <p:spPr>
          <a:xfrm>
            <a:off x="5079833" y="2255794"/>
            <a:ext cx="1523559"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Touch Events</a:t>
            </a:r>
          </a:p>
        </p:txBody>
      </p:sp>
      <p:sp>
        <p:nvSpPr>
          <p:cNvPr id="35" name="TextBox 34"/>
          <p:cNvSpPr txBox="1"/>
          <p:nvPr/>
        </p:nvSpPr>
        <p:spPr>
          <a:xfrm>
            <a:off x="5079832" y="2532793"/>
            <a:ext cx="946413"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Flexbox</a:t>
            </a:r>
          </a:p>
        </p:txBody>
      </p:sp>
      <p:sp>
        <p:nvSpPr>
          <p:cNvPr id="36" name="TextBox 35"/>
          <p:cNvSpPr txBox="1"/>
          <p:nvPr/>
        </p:nvSpPr>
        <p:spPr>
          <a:xfrm>
            <a:off x="5079832" y="2912093"/>
            <a:ext cx="1455207"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Speech</a:t>
            </a:r>
          </a:p>
        </p:txBody>
      </p:sp>
      <p:sp>
        <p:nvSpPr>
          <p:cNvPr id="37" name="TextBox 36"/>
          <p:cNvSpPr txBox="1"/>
          <p:nvPr/>
        </p:nvSpPr>
        <p:spPr>
          <a:xfrm>
            <a:off x="6709616" y="1489405"/>
            <a:ext cx="1138773"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Gradients</a:t>
            </a:r>
          </a:p>
        </p:txBody>
      </p:sp>
      <p:sp>
        <p:nvSpPr>
          <p:cNvPr id="38" name="TextBox 37"/>
          <p:cNvSpPr txBox="1"/>
          <p:nvPr/>
        </p:nvSpPr>
        <p:spPr>
          <a:xfrm>
            <a:off x="5286676" y="1859175"/>
            <a:ext cx="1638910"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Media Queries</a:t>
            </a:r>
          </a:p>
        </p:txBody>
      </p:sp>
      <p:sp>
        <p:nvSpPr>
          <p:cNvPr id="39" name="TextBox 38"/>
          <p:cNvSpPr txBox="1"/>
          <p:nvPr/>
        </p:nvSpPr>
        <p:spPr>
          <a:xfrm>
            <a:off x="6709615" y="2167075"/>
            <a:ext cx="1468094"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Vibration API</a:t>
            </a:r>
          </a:p>
        </p:txBody>
      </p:sp>
      <p:sp>
        <p:nvSpPr>
          <p:cNvPr id="40" name="TextBox 39"/>
          <p:cNvSpPr txBox="1"/>
          <p:nvPr/>
        </p:nvSpPr>
        <p:spPr>
          <a:xfrm>
            <a:off x="6136752" y="2444074"/>
            <a:ext cx="1801519"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Animations</a:t>
            </a:r>
          </a:p>
        </p:txBody>
      </p:sp>
      <p:sp>
        <p:nvSpPr>
          <p:cNvPr id="41" name="TextBox 40"/>
          <p:cNvSpPr txBox="1"/>
          <p:nvPr/>
        </p:nvSpPr>
        <p:spPr>
          <a:xfrm>
            <a:off x="6346532" y="2823374"/>
            <a:ext cx="920765"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Beacon</a:t>
            </a:r>
          </a:p>
        </p:txBody>
      </p:sp>
      <p:sp>
        <p:nvSpPr>
          <p:cNvPr id="42" name="TextBox 41"/>
          <p:cNvSpPr txBox="1"/>
          <p:nvPr/>
        </p:nvSpPr>
        <p:spPr>
          <a:xfrm>
            <a:off x="7334349" y="1239623"/>
            <a:ext cx="1711687"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Service Worker</a:t>
            </a:r>
          </a:p>
        </p:txBody>
      </p:sp>
      <p:sp>
        <p:nvSpPr>
          <p:cNvPr id="43" name="TextBox 42"/>
          <p:cNvSpPr txBox="1"/>
          <p:nvPr/>
        </p:nvSpPr>
        <p:spPr>
          <a:xfrm>
            <a:off x="7836558" y="1883319"/>
            <a:ext cx="1087542"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Push API</a:t>
            </a:r>
          </a:p>
        </p:txBody>
      </p:sp>
      <p:sp>
        <p:nvSpPr>
          <p:cNvPr id="44" name="TextBox 43"/>
          <p:cNvSpPr txBox="1"/>
          <p:nvPr/>
        </p:nvSpPr>
        <p:spPr>
          <a:xfrm>
            <a:off x="8081215" y="2302927"/>
            <a:ext cx="1100366"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err="1" smtClean="0"/>
              <a:t>WebGL</a:t>
            </a:r>
            <a:r>
              <a:rPr lang="en-US" dirty="0" smtClean="0"/>
              <a:t> 2</a:t>
            </a:r>
          </a:p>
        </p:txBody>
      </p:sp>
      <p:sp>
        <p:nvSpPr>
          <p:cNvPr id="45" name="TextBox 44"/>
          <p:cNvSpPr txBox="1"/>
          <p:nvPr/>
        </p:nvSpPr>
        <p:spPr>
          <a:xfrm>
            <a:off x="7238884" y="2734718"/>
            <a:ext cx="1647567"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Bluetooth</a:t>
            </a:r>
          </a:p>
        </p:txBody>
      </p:sp>
      <p:sp>
        <p:nvSpPr>
          <p:cNvPr id="46" name="TextBox 45"/>
          <p:cNvSpPr txBox="1"/>
          <p:nvPr/>
        </p:nvSpPr>
        <p:spPr>
          <a:xfrm>
            <a:off x="7836558" y="3400300"/>
            <a:ext cx="1160254"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MIDI</a:t>
            </a:r>
          </a:p>
        </p:txBody>
      </p:sp>
      <p:sp>
        <p:nvSpPr>
          <p:cNvPr id="47" name="TextBox 46"/>
          <p:cNvSpPr txBox="1"/>
          <p:nvPr/>
        </p:nvSpPr>
        <p:spPr>
          <a:xfrm>
            <a:off x="4136071" y="3608768"/>
            <a:ext cx="997709"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Streams</a:t>
            </a:r>
          </a:p>
        </p:txBody>
      </p:sp>
      <p:sp>
        <p:nvSpPr>
          <p:cNvPr id="48" name="TextBox 47"/>
          <p:cNvSpPr txBox="1"/>
          <p:nvPr/>
        </p:nvSpPr>
        <p:spPr>
          <a:xfrm>
            <a:off x="5486323" y="3259090"/>
            <a:ext cx="818173"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SVG 2</a:t>
            </a:r>
          </a:p>
        </p:txBody>
      </p:sp>
      <p:sp>
        <p:nvSpPr>
          <p:cNvPr id="49" name="TextBox 48"/>
          <p:cNvSpPr txBox="1"/>
          <p:nvPr/>
        </p:nvSpPr>
        <p:spPr>
          <a:xfrm>
            <a:off x="4936364" y="3803681"/>
            <a:ext cx="754053"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REST</a:t>
            </a:r>
          </a:p>
        </p:txBody>
      </p:sp>
      <p:sp>
        <p:nvSpPr>
          <p:cNvPr id="50" name="TextBox 49"/>
          <p:cNvSpPr txBox="1"/>
          <p:nvPr/>
        </p:nvSpPr>
        <p:spPr>
          <a:xfrm>
            <a:off x="5992829" y="3536089"/>
            <a:ext cx="1715854"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err="1" smtClean="0"/>
              <a:t>MediaRecorder</a:t>
            </a:r>
            <a:endParaRPr lang="en-US" dirty="0" smtClean="0"/>
          </a:p>
        </p:txBody>
      </p:sp>
      <p:sp>
        <p:nvSpPr>
          <p:cNvPr id="51" name="TextBox 50"/>
          <p:cNvSpPr txBox="1"/>
          <p:nvPr/>
        </p:nvSpPr>
        <p:spPr>
          <a:xfrm>
            <a:off x="6554520" y="3144829"/>
            <a:ext cx="1318310"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err="1" smtClean="0"/>
              <a:t>Geofencing</a:t>
            </a:r>
            <a:endParaRPr lang="en-US" dirty="0" smtClean="0"/>
          </a:p>
        </p:txBody>
      </p:sp>
      <p:sp>
        <p:nvSpPr>
          <p:cNvPr id="52" name="TextBox 51"/>
          <p:cNvSpPr txBox="1"/>
          <p:nvPr/>
        </p:nvSpPr>
        <p:spPr>
          <a:xfrm>
            <a:off x="3957503" y="3135454"/>
            <a:ext cx="1831335"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CSS Transforms</a:t>
            </a:r>
          </a:p>
        </p:txBody>
      </p:sp>
      <p:sp>
        <p:nvSpPr>
          <p:cNvPr id="53" name="TextBox 52"/>
          <p:cNvSpPr txBox="1"/>
          <p:nvPr/>
        </p:nvSpPr>
        <p:spPr>
          <a:xfrm>
            <a:off x="6201315" y="3896483"/>
            <a:ext cx="2186240"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HTML5 Audio/Video</a:t>
            </a:r>
          </a:p>
        </p:txBody>
      </p:sp>
      <p:sp>
        <p:nvSpPr>
          <p:cNvPr id="54" name="TextBox 53"/>
          <p:cNvSpPr txBox="1"/>
          <p:nvPr/>
        </p:nvSpPr>
        <p:spPr>
          <a:xfrm>
            <a:off x="5588110" y="4275783"/>
            <a:ext cx="1788631"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Web Messaging</a:t>
            </a:r>
          </a:p>
        </p:txBody>
      </p:sp>
      <p:sp>
        <p:nvSpPr>
          <p:cNvPr id="55" name="TextBox 54"/>
          <p:cNvSpPr txBox="1"/>
          <p:nvPr/>
        </p:nvSpPr>
        <p:spPr>
          <a:xfrm>
            <a:off x="4705652" y="4208558"/>
            <a:ext cx="1228541"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Navigation</a:t>
            </a:r>
          </a:p>
        </p:txBody>
      </p:sp>
      <p:sp>
        <p:nvSpPr>
          <p:cNvPr id="56" name="TextBox 55"/>
          <p:cNvSpPr txBox="1"/>
          <p:nvPr/>
        </p:nvSpPr>
        <p:spPr>
          <a:xfrm>
            <a:off x="3536834" y="4351235"/>
            <a:ext cx="1570623"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Page Visibility</a:t>
            </a:r>
          </a:p>
        </p:txBody>
      </p:sp>
      <p:sp>
        <p:nvSpPr>
          <p:cNvPr id="57" name="TextBox 56"/>
          <p:cNvSpPr txBox="1"/>
          <p:nvPr/>
        </p:nvSpPr>
        <p:spPr>
          <a:xfrm>
            <a:off x="3625643" y="2028576"/>
            <a:ext cx="1472263" cy="346249"/>
          </a:xfrm>
          <a:prstGeom prst="rect">
            <a:avLst/>
          </a:prstGeom>
          <a:gradFill flip="none" rotWithShape="1">
            <a:gsLst>
              <a:gs pos="0">
                <a:srgbClr val="5E9EFF"/>
              </a:gs>
              <a:gs pos="100000">
                <a:srgbClr val="C4D6EB"/>
              </a:gs>
            </a:gsLst>
            <a:lin ang="16200000" scaled="1"/>
            <a:tileRect/>
          </a:gradFill>
          <a:ln>
            <a:solidFill>
              <a:srgbClr val="0071C5"/>
            </a:solidFill>
          </a:ln>
          <a:effectLst>
            <a:outerShdw blurRad="50800" dist="12700" dir="5400000" algn="ctr" rotWithShape="0">
              <a:srgbClr val="000000">
                <a:alpha val="43137"/>
              </a:srgbClr>
            </a:outerShdw>
          </a:effectLst>
        </p:spPr>
        <p:txBody>
          <a:bodyPr wrap="none" lIns="68580" tIns="34290" rIns="68580" bIns="34290" rtlCol="0">
            <a:spAutoFit/>
          </a:bodyPr>
          <a:lstStyle/>
          <a:p>
            <a:r>
              <a:rPr lang="en-US" dirty="0" smtClean="0"/>
              <a:t>Contacts API</a:t>
            </a:r>
          </a:p>
        </p:txBody>
      </p:sp>
      <p:sp>
        <p:nvSpPr>
          <p:cNvPr id="60" name="TextBox 59"/>
          <p:cNvSpPr txBox="1"/>
          <p:nvPr/>
        </p:nvSpPr>
        <p:spPr>
          <a:xfrm>
            <a:off x="1013018" y="840704"/>
            <a:ext cx="2036455" cy="276999"/>
          </a:xfrm>
          <a:prstGeom prst="rect">
            <a:avLst/>
          </a:prstGeom>
          <a:noFill/>
          <a:ln>
            <a:noFill/>
          </a:ln>
          <a:effectLst/>
        </p:spPr>
        <p:txBody>
          <a:bodyPr wrap="none" lIns="68580" tIns="0" rIns="68580" bIns="0" rtlCol="0" anchor="b" anchorCtr="0">
            <a:spAutoFit/>
          </a:bodyPr>
          <a:lstStyle/>
          <a:p>
            <a:r>
              <a:rPr lang="en-US" b="1" dirty="0" smtClean="0">
                <a:solidFill>
                  <a:srgbClr val="003C71"/>
                </a:solidFill>
              </a:rPr>
              <a:t>Rapidly evolving.</a:t>
            </a:r>
          </a:p>
        </p:txBody>
      </p:sp>
      <p:sp>
        <p:nvSpPr>
          <p:cNvPr id="61" name="TextBox 60"/>
          <p:cNvSpPr txBox="1"/>
          <p:nvPr/>
        </p:nvSpPr>
        <p:spPr>
          <a:xfrm>
            <a:off x="3235727" y="840703"/>
            <a:ext cx="2280111" cy="276999"/>
          </a:xfrm>
          <a:prstGeom prst="rect">
            <a:avLst/>
          </a:prstGeom>
          <a:noFill/>
          <a:ln>
            <a:noFill/>
          </a:ln>
          <a:effectLst/>
        </p:spPr>
        <p:txBody>
          <a:bodyPr wrap="none" lIns="68580" tIns="0" rIns="68580" bIns="0" rtlCol="0" anchor="b" anchorCtr="0">
            <a:spAutoFit/>
          </a:bodyPr>
          <a:lstStyle/>
          <a:p>
            <a:r>
              <a:rPr lang="en-US" b="1" dirty="0" smtClean="0">
                <a:solidFill>
                  <a:srgbClr val="003C71"/>
                </a:solidFill>
              </a:rPr>
              <a:t>Highly progressive.</a:t>
            </a:r>
          </a:p>
        </p:txBody>
      </p:sp>
      <p:sp>
        <p:nvSpPr>
          <p:cNvPr id="62" name="TextBox 61"/>
          <p:cNvSpPr txBox="1"/>
          <p:nvPr/>
        </p:nvSpPr>
        <p:spPr>
          <a:xfrm>
            <a:off x="5742817" y="840704"/>
            <a:ext cx="1100301" cy="276999"/>
          </a:xfrm>
          <a:prstGeom prst="rect">
            <a:avLst/>
          </a:prstGeom>
          <a:noFill/>
          <a:ln>
            <a:noFill/>
          </a:ln>
          <a:effectLst/>
        </p:spPr>
        <p:txBody>
          <a:bodyPr wrap="none" lIns="68580" tIns="0" rIns="68580" bIns="0" rtlCol="0" anchor="b" anchorCtr="0">
            <a:spAutoFit/>
          </a:bodyPr>
          <a:lstStyle/>
          <a:p>
            <a:r>
              <a:rPr lang="en-US" b="1" dirty="0" smtClean="0">
                <a:solidFill>
                  <a:srgbClr val="003C71"/>
                </a:solidFill>
              </a:rPr>
              <a:t>Exciting.</a:t>
            </a:r>
          </a:p>
        </p:txBody>
      </p:sp>
      <p:sp>
        <p:nvSpPr>
          <p:cNvPr id="63" name="TextBox 62"/>
          <p:cNvSpPr txBox="1"/>
          <p:nvPr/>
        </p:nvSpPr>
        <p:spPr>
          <a:xfrm>
            <a:off x="7007708" y="840702"/>
            <a:ext cx="1523494" cy="276999"/>
          </a:xfrm>
          <a:prstGeom prst="rect">
            <a:avLst/>
          </a:prstGeom>
          <a:noFill/>
          <a:ln>
            <a:noFill/>
          </a:ln>
          <a:effectLst/>
        </p:spPr>
        <p:txBody>
          <a:bodyPr wrap="none" lIns="68580" tIns="0" rIns="68580" bIns="0" rtlCol="0" anchor="b" anchorCtr="0">
            <a:spAutoFit/>
          </a:bodyPr>
          <a:lstStyle/>
          <a:p>
            <a:r>
              <a:rPr lang="en-US" b="1" dirty="0" smtClean="0">
                <a:solidFill>
                  <a:srgbClr val="003C71"/>
                </a:solidFill>
              </a:rPr>
              <a:t>Competitive.</a:t>
            </a:r>
          </a:p>
        </p:txBody>
      </p:sp>
    </p:spTree>
    <p:extLst>
      <p:ext uri="{BB962C8B-B14F-4D97-AF65-F5344CB8AC3E}">
        <p14:creationId xmlns:p14="http://schemas.microsoft.com/office/powerpoint/2010/main" val="74952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barn(inVertical)">
                                      <p:cBhvr>
                                        <p:cTn id="7" dur="500"/>
                                        <p:tgtEl>
                                          <p:spTgt spid="6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barn(inVertical)">
                                      <p:cBhvr>
                                        <p:cTn id="10" dur="500"/>
                                        <p:tgtEl>
                                          <p:spTgt spid="6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barn(inVertical)">
                                      <p:cBhvr>
                                        <p:cTn id="13" dur="500"/>
                                        <p:tgtEl>
                                          <p:spTgt spid="6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3"/>
                                        </p:tgtEl>
                                        <p:attrNameLst>
                                          <p:attrName>style.visibility</p:attrName>
                                        </p:attrNameLst>
                                      </p:cBhvr>
                                      <p:to>
                                        <p:strVal val="visible"/>
                                      </p:to>
                                    </p:set>
                                    <p:animEffect transition="in" filter="barn(inVertical)">
                                      <p:cBhvr>
                                        <p:cTn id="16" dur="500"/>
                                        <p:tgtEl>
                                          <p:spTgt spid="63"/>
                                        </p:tgtEl>
                                      </p:cBhvr>
                                    </p:animEffect>
                                  </p:childTnLst>
                                </p:cTn>
                              </p:par>
                            </p:childTnLst>
                          </p:cTn>
                        </p:par>
                      </p:childTnLst>
                    </p:cTn>
                  </p:par>
                  <p:par>
                    <p:cTn id="17" fill="hold">
                      <p:stCondLst>
                        <p:cond delay="indefinite"/>
                      </p:stCondLst>
                      <p:childTnLst>
                        <p:par>
                          <p:cTn id="18" fill="hold">
                            <p:stCondLst>
                              <p:cond delay="0"/>
                            </p:stCondLst>
                            <p:childTnLst>
                              <p:par>
                                <p:cTn id="19" presetID="0" presetClass="path" presetSubtype="0" repeatCount="indefinite" accel="2000" fill="hold" grpId="0" nodeType="clickEffect">
                                  <p:stCondLst>
                                    <p:cond delay="0"/>
                                  </p:stCondLst>
                                  <p:childTnLst>
                                    <p:animMotion origin="layout" path="M 0.06161 -1.85185E-6 L 0.2583 0.63796 L 0.45369 0.03148 L 0.6638 0.51412 L 0.82702 0.21783 L 0.68738 0.03148 L 0.41045 0.63796 L 0.20776 0.00324 L 0.01498 0.65371 L -0.07803 0.42176 L 0.06161 -1.85185E-6 Z " pathEditMode="relative" rAng="0" ptsTypes="AAAAAAAAAAA">
                                      <p:cBhvr>
                                        <p:cTn id="20" dur="59000" fill="hold"/>
                                        <p:tgtEl>
                                          <p:spTgt spid="30"/>
                                        </p:tgtEl>
                                        <p:attrNameLst>
                                          <p:attrName>ppt_x</p:attrName>
                                          <p:attrName>ppt_y</p:attrName>
                                        </p:attrNameLst>
                                      </p:cBhvr>
                                      <p:rCtr x="31288" y="32685"/>
                                    </p:animMotion>
                                  </p:childTnLst>
                                </p:cTn>
                              </p:par>
                              <p:par>
                                <p:cTn id="21" presetID="0" presetClass="path" presetSubtype="0" repeatCount="indefinite" fill="hold" grpId="0" nodeType="withEffect">
                                  <p:stCondLst>
                                    <p:cond delay="0"/>
                                  </p:stCondLst>
                                  <p:childTnLst>
                                    <p:animMotion origin="layout" path="M 0 0 L -0.21177 0.61902 L -0.22948 0.58455 L -0.02487 0.00301 L 0.2136 0.61601 L 0.51537 0.03447 L 0.71139 0.29771 L 0.593 0.4985 L 0.3893 0.02198 L 0.15968 0.62688 L 0 0.01087 " pathEditMode="relative" ptsTypes="AAAAAAAAAAA">
                                      <p:cBhvr>
                                        <p:cTn id="22" dur="59000" fill="hold"/>
                                        <p:tgtEl>
                                          <p:spTgt spid="28"/>
                                        </p:tgtEl>
                                        <p:attrNameLst>
                                          <p:attrName>ppt_x</p:attrName>
                                          <p:attrName>ppt_y</p:attrName>
                                        </p:attrNameLst>
                                      </p:cBhvr>
                                    </p:animMotion>
                                  </p:childTnLst>
                                </p:cTn>
                              </p:par>
                              <p:par>
                                <p:cTn id="23" presetID="0" presetClass="path" presetSubtype="0" repeatCount="indefinite" fill="hold" grpId="0" nodeType="withEffect">
                                  <p:stCondLst>
                                    <p:cond delay="0"/>
                                  </p:stCondLst>
                                  <p:childTnLst>
                                    <p:animMotion origin="layout" path="M -0.00742 0.00138 L 0.14811 -0.07223 L 0.84877 0.05 L -0.01993 0.25995 L 0.71369 0.42638 L 0.08936 0.56574 L -0.05783 0.47963 L 0.8347 0.17847 L -0.04976 0.02037 L -3.70327E-6 4.44444E-6 " pathEditMode="relative" rAng="0" ptsTypes="AAAAAAAAAA">
                                      <p:cBhvr>
                                        <p:cTn id="24" dur="59000" fill="hold"/>
                                        <p:tgtEl>
                                          <p:spTgt spid="5"/>
                                        </p:tgtEl>
                                        <p:attrNameLst>
                                          <p:attrName>ppt_x</p:attrName>
                                          <p:attrName>ppt_y</p:attrName>
                                        </p:attrNameLst>
                                      </p:cBhvr>
                                      <p:rCtr x="40289" y="24537"/>
                                    </p:animMotion>
                                  </p:childTnLst>
                                </p:cTn>
                              </p:par>
                              <p:par>
                                <p:cTn id="25" presetID="26" presetClass="emph" presetSubtype="0" repeatCount="indefinite" fill="hold" grpId="0" nodeType="withEffect">
                                  <p:stCondLst>
                                    <p:cond delay="0"/>
                                  </p:stCondLst>
                                  <p:childTnLst>
                                    <p:animEffect transition="out" filter="fade">
                                      <p:cBhvr>
                                        <p:cTn id="26" dur="59000" tmFilter="0, 0; .2, .5; .8, .5; 1, 0"/>
                                        <p:tgtEl>
                                          <p:spTgt spid="29"/>
                                        </p:tgtEl>
                                      </p:cBhvr>
                                    </p:animEffect>
                                    <p:animScale>
                                      <p:cBhvr>
                                        <p:cTn id="27" dur="29500" autoRev="1" fill="hold"/>
                                        <p:tgtEl>
                                          <p:spTgt spid="29"/>
                                        </p:tgtEl>
                                      </p:cBhvr>
                                      <p:by x="105000" y="105000"/>
                                    </p:animScale>
                                  </p:childTnLst>
                                </p:cTn>
                              </p:par>
                              <p:par>
                                <p:cTn id="28" presetID="0" presetClass="path" presetSubtype="0" repeatCount="indefinite" fill="hold" grpId="0" nodeType="withEffect">
                                  <p:stCondLst>
                                    <p:cond delay="0"/>
                                  </p:stCondLst>
                                  <p:childTnLst>
                                    <p:animMotion origin="layout" path="M -3.77231E-6 2.59259E-6 L -0.03933 -0.06135 L 0.04768 -0.20232 L 0.48457 0.51713 L 0.83327 -0.12547 L 0.44171 0.50301 L 0.08233 -0.18982 L 0.01394 0.00625 " pathEditMode="relative" rAng="0" ptsTypes="AAAAAAAA">
                                      <p:cBhvr>
                                        <p:cTn id="29" dur="59000" fill="hold"/>
                                        <p:tgtEl>
                                          <p:spTgt spid="6"/>
                                        </p:tgtEl>
                                        <p:attrNameLst>
                                          <p:attrName>ppt_x</p:attrName>
                                          <p:attrName>ppt_y</p:attrName>
                                        </p:attrNameLst>
                                      </p:cBhvr>
                                      <p:rCtr x="39690" y="15741"/>
                                    </p:animMotion>
                                  </p:childTnLst>
                                </p:cTn>
                              </p:par>
                              <p:par>
                                <p:cTn id="30" presetID="0" presetClass="path" presetSubtype="0" repeatCount="indefinite" fill="hold" grpId="0" nodeType="withEffect">
                                  <p:stCondLst>
                                    <p:cond delay="0"/>
                                  </p:stCondLst>
                                  <p:childTnLst>
                                    <p:animMotion origin="layout" path="M -5.70722E-6 1.69558E-6 L -0.02827 -0.04095 L 0.61434 -0.22739 L 0.92146 0.003 L 0.34591 0.41221 L 0.01328 0.00786 " pathEditMode="relative" ptsTypes="AAAAAA">
                                      <p:cBhvr>
                                        <p:cTn id="31" dur="59000" fill="hold"/>
                                        <p:tgtEl>
                                          <p:spTgt spid="25"/>
                                        </p:tgtEl>
                                        <p:attrNameLst>
                                          <p:attrName>ppt_x</p:attrName>
                                          <p:attrName>ppt_y</p:attrName>
                                        </p:attrNameLst>
                                      </p:cBhvr>
                                    </p:animMotion>
                                  </p:childTnLst>
                                </p:cTn>
                              </p:par>
                              <p:par>
                                <p:cTn id="32" presetID="0" presetClass="path" presetSubtype="0" repeatCount="indefinite" fill="hold" grpId="0" nodeType="withEffect">
                                  <p:stCondLst>
                                    <p:cond delay="0"/>
                                  </p:stCondLst>
                                  <p:childTnLst>
                                    <p:animMotion origin="layout" path="M -1.58896E-6 -9.36849E-7 L -0.09794 -0.16285 L -0.17648 -0.02498 L 0.07593 0.4985 L 0.36976 -0.11289 L 0.55158 0.4217 L 0.78732 -0.02961 L 0.73248 -0.11589 L 0.30711 0.50173 L 0.0168 0.02683 " pathEditMode="relative" ptsTypes="AAAAAAAAAA">
                                      <p:cBhvr>
                                        <p:cTn id="33" dur="59000" fill="hold"/>
                                        <p:tgtEl>
                                          <p:spTgt spid="10"/>
                                        </p:tgtEl>
                                        <p:attrNameLst>
                                          <p:attrName>ppt_x</p:attrName>
                                          <p:attrName>ppt_y</p:attrName>
                                        </p:attrNameLst>
                                      </p:cBhvr>
                                    </p:animMotion>
                                  </p:childTnLst>
                                </p:cTn>
                              </p:par>
                              <p:par>
                                <p:cTn id="34" presetID="30" presetClass="path" presetSubtype="0" repeatCount="indefinite" fill="hold" grpId="0" nodeType="withEffect">
                                  <p:stCondLst>
                                    <p:cond delay="0"/>
                                  </p:stCondLst>
                                  <p:childTnLst>
                                    <p:animMotion origin="layout" path="M 1.1279E-6 -3.73121E-6 C 1.1279E-6 0.00024 0.01524 -0.04348 0.01524 -0.04325 C 0.03048 -0.07865 0.05457 -0.09276 0.08974 -0.09276 C 0.10758 -0.09276 0.12386 -0.08744 0.13636 -0.07865 C 0.14535 -0.07263 0.15603 -0.06939 0.16775 -0.06939 C 0.19015 -0.06939 0.20904 -0.08142 0.2162 -0.09877 C 0.2162 -0.09854 0.22441 -0.11936 0.22441 -0.11936 C 0.22441 -0.11936 0.20813 -0.07541 0.20813 -0.07518 C 0.19289 -0.04071 0.16853 -0.02683 0.13454 -0.02683 C 0.11657 -0.02683 0.0995 -0.03215 0.08609 -0.0414 C 0.07801 -0.04672 0.0672 -0.04996 0.05652 -0.04996 C 0.03412 -0.04996 0.01524 -0.03793 0.00794 -0.02082 C 0.00794 -0.02058 1.1279E-6 -3.73121E-6 1.1279E-6 0.00024 Z " pathEditMode="relative" rAng="0" ptsTypes="fffffffffffff">
                                      <p:cBhvr>
                                        <p:cTn id="35" dur="59000" fill="hold"/>
                                        <p:tgtEl>
                                          <p:spTgt spid="9"/>
                                        </p:tgtEl>
                                        <p:attrNameLst>
                                          <p:attrName>ppt_x</p:attrName>
                                          <p:attrName>ppt_y</p:attrName>
                                        </p:attrNameLst>
                                      </p:cBhvr>
                                      <p:rCtr x="11214" y="-5968"/>
                                    </p:animMotion>
                                  </p:childTnLst>
                                </p:cTn>
                              </p:par>
                              <p:par>
                                <p:cTn id="36" presetID="26" presetClass="path" presetSubtype="0" repeatCount="indefinite" fill="hold" grpId="1"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37" dur="20000" fill="hold"/>
                                        <p:tgtEl>
                                          <p:spTgt spid="9"/>
                                        </p:tgtEl>
                                        <p:attrNameLst>
                                          <p:attrName>ppt_x</p:attrName>
                                          <p:attrName>ppt_y</p:attrName>
                                        </p:attrNameLst>
                                      </p:cBhvr>
                                    </p:animMotion>
                                  </p:childTnLst>
                                </p:cTn>
                              </p:par>
                              <p:par>
                                <p:cTn id="38" presetID="0" presetClass="path" presetSubtype="0" repeatCount="indefinite" fill="hold" grpId="0" nodeType="withEffect">
                                  <p:stCondLst>
                                    <p:cond delay="0"/>
                                  </p:stCondLst>
                                  <p:childTnLst>
                                    <p:animMotion origin="layout" path="M 0 0 L -0.05197 0.26972 L -0.1615 -0.40596 L -0.17465 -0.27735 L -0.02305 0.25723 L 0.1951 -0.36363 L 0.36807 0.23826 L 0.52162 -0.35739 L 0.57997 -0.14249 L 0.46874 0.27273 L 0.30985 -0.30719 L 0.16072 0.26649 L 0 0 Z " pathEditMode="relative" ptsTypes="AAAAAAAAAAAAA">
                                      <p:cBhvr>
                                        <p:cTn id="39" dur="59000" fill="hold"/>
                                        <p:tgtEl>
                                          <p:spTgt spid="20"/>
                                        </p:tgtEl>
                                        <p:attrNameLst>
                                          <p:attrName>ppt_x</p:attrName>
                                          <p:attrName>ppt_y</p:attrName>
                                        </p:attrNameLst>
                                      </p:cBhvr>
                                    </p:animMotion>
                                  </p:childTnLst>
                                </p:cTn>
                              </p:par>
                              <p:par>
                                <p:cTn id="40" presetID="26" presetClass="path" presetSubtype="0" repeatCount="indefinite" fill="hold" grpId="0"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41" dur="20000" fill="hold"/>
                                        <p:tgtEl>
                                          <p:spTgt spid="21"/>
                                        </p:tgtEl>
                                        <p:attrNameLst>
                                          <p:attrName>ppt_x</p:attrName>
                                          <p:attrName>ppt_y</p:attrName>
                                        </p:attrNameLst>
                                      </p:cBhvr>
                                    </p:animMotion>
                                  </p:childTnLst>
                                </p:cTn>
                              </p:par>
                              <p:par>
                                <p:cTn id="42" presetID="26" presetClass="path" presetSubtype="0" repeatCount="indefinite" fill="hold" grpId="0"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43" dur="20000" fill="hold"/>
                                        <p:tgtEl>
                                          <p:spTgt spid="47"/>
                                        </p:tgtEl>
                                        <p:attrNameLst>
                                          <p:attrName>ppt_x</p:attrName>
                                          <p:attrName>ppt_y</p:attrName>
                                        </p:attrNameLst>
                                      </p:cBhvr>
                                    </p:animMotion>
                                  </p:childTnLst>
                                </p:cTn>
                              </p:par>
                              <p:par>
                                <p:cTn id="44" presetID="26" presetClass="path" presetSubtype="0" repeatCount="indefinite" fill="hold" grpId="0"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45" dur="20000" fill="hold"/>
                                        <p:tgtEl>
                                          <p:spTgt spid="33"/>
                                        </p:tgtEl>
                                        <p:attrNameLst>
                                          <p:attrName>ppt_x</p:attrName>
                                          <p:attrName>ppt_y</p:attrName>
                                        </p:attrNameLst>
                                      </p:cBhvr>
                                    </p:animMotion>
                                  </p:childTnLst>
                                </p:cTn>
                              </p:par>
                              <p:par>
                                <p:cTn id="46" presetID="26" presetClass="path" presetSubtype="0" repeatCount="indefinite" fill="hold" grpId="0" nodeType="with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47" dur="20000" fill="hold"/>
                                        <p:tgtEl>
                                          <p:spTgt spid="38"/>
                                        </p:tgtEl>
                                        <p:attrNameLst>
                                          <p:attrName>ppt_x</p:attrName>
                                          <p:attrName>ppt_y</p:attrName>
                                        </p:attrNameLst>
                                      </p:cBhvr>
                                    </p:animMotion>
                                  </p:childTnLst>
                                </p:cTn>
                              </p:par>
                              <p:par>
                                <p:cTn id="48" presetID="26" presetClass="path" presetSubtype="0" repeatCount="indefinite" fill="hold" grpId="0" nodeType="withEffect">
                                  <p:stCondLst>
                                    <p:cond delay="0"/>
                                  </p:stCondLst>
                                  <p:childTnLst>
                                    <p:animMotion origin="layout" path="M 8.85763E-7 -1.48148E-6 C 8.85763E-7 0.0331 0.02045 0.05996 0.04572 0.05996 C 0.07542 0.05996 0.08623 0.03009 0.09079 0.01204 L 0.09535 -0.01204 C 0.09991 -0.03009 0.11137 -0.05995 0.14498 -0.05995 C 0.16634 -0.05995 0.19083 -0.0331 0.19083 -1.48148E-6 C 0.19083 0.0331 0.16634 0.05996 0.14498 0.05996 C 0.11137 0.05996 0.09991 0.03009 0.09535 0.01204 L 0.09079 -0.01204 C 0.08623 -0.03009 0.07542 -0.05995 0.04572 -0.05995 C 0.02045 -0.05995 8.85763E-7 -0.0331 8.85763E-7 -1.48148E-6 Z " pathEditMode="relative" rAng="0" ptsTypes="ffFffffFfff">
                                      <p:cBhvr>
                                        <p:cTn id="49" dur="20000" fill="hold"/>
                                        <p:tgtEl>
                                          <p:spTgt spid="51"/>
                                        </p:tgtEl>
                                        <p:attrNameLst>
                                          <p:attrName>ppt_x</p:attrName>
                                          <p:attrName>ppt_y</p:attrName>
                                        </p:attrNameLst>
                                      </p:cBhvr>
                                      <p:rCtr x="9535" y="0"/>
                                    </p:animMotion>
                                  </p:childTnLst>
                                </p:cTn>
                              </p:par>
                              <p:par>
                                <p:cTn id="50" presetID="26" presetClass="path" presetSubtype="0" repeatCount="indefinite" fill="hold" grpId="0" nodeType="withEffect">
                                  <p:stCondLst>
                                    <p:cond delay="0"/>
                                  </p:stCondLst>
                                  <p:childTnLst>
                                    <p:animMotion origin="layout" path="M 0.00352 -0.11644 C 0.00352 -0.00787 -0.06852 0.08032 -0.1567 0.08032 C -0.26065 0.08032 -0.29817 -0.01783 -0.31406 -0.07708 L -0.33008 -0.15602 C -0.3461 -0.21528 -0.38596 -0.3132 -0.50345 -0.3132 C -0.57809 -0.3132 -0.66354 -0.22523 -0.66354 -0.11644 C -0.66354 -0.00787 -0.57809 0.08032 -0.50345 0.08032 C -0.38596 0.08032 -0.3461 -0.01783 -0.33008 -0.07708 L -0.31406 -0.15602 C -0.29817 -0.21528 -0.26065 -0.3132 -0.1567 -0.3132 C -0.06852 -0.3132 0.00352 -0.22523 0.00352 -0.11644 Z " pathEditMode="relative" rAng="0" ptsTypes="ffFffffFfff">
                                      <p:cBhvr>
                                        <p:cTn id="51" dur="20000" fill="hold"/>
                                        <p:tgtEl>
                                          <p:spTgt spid="46"/>
                                        </p:tgtEl>
                                        <p:attrNameLst>
                                          <p:attrName>ppt_x</p:attrName>
                                          <p:attrName>ppt_y</p:attrName>
                                        </p:attrNameLst>
                                      </p:cBhvr>
                                      <p:rCtr x="-33359" y="0"/>
                                    </p:animMotion>
                                  </p:childTnLst>
                                </p:cTn>
                              </p:par>
                              <p:par>
                                <p:cTn id="52" presetID="0" presetClass="path" presetSubtype="0" repeatCount="indefinite" fill="hold" grpId="0" nodeType="withEffect">
                                  <p:stCondLst>
                                    <p:cond delay="0"/>
                                  </p:stCondLst>
                                  <p:childTnLst>
                                    <p:animMotion origin="layout" path="M 0 0 L 0.72805 0.00625 L -0.01511 0.00463 " pathEditMode="relative" ptsTypes="AAA">
                                      <p:cBhvr>
                                        <p:cTn id="53" dur="30000" fill="hold"/>
                                        <p:tgtEl>
                                          <p:spTgt spid="23"/>
                                        </p:tgtEl>
                                        <p:attrNameLst>
                                          <p:attrName>ppt_x</p:attrName>
                                          <p:attrName>ppt_y</p:attrName>
                                        </p:attrNameLst>
                                      </p:cBhvr>
                                    </p:animMotion>
                                  </p:childTnLst>
                                </p:cTn>
                              </p:par>
                              <p:par>
                                <p:cTn id="54" presetID="0" presetClass="path" presetSubtype="0" repeatCount="indefinite" fill="hold" grpId="0" nodeType="withEffect">
                                  <p:stCondLst>
                                    <p:cond delay="0"/>
                                  </p:stCondLst>
                                  <p:childTnLst>
                                    <p:animMotion origin="layout" path="M 1.21125E-6 -2.26232E-6 L -0.02566 -0.18968 L 0.02201 -0.36988 L 0.16332 0.29309 L 0.27012 -0.35276 L 0.42537 0.30234 L 0.52605 -0.34328 L 0.61422 0.25839 L 0.70865 -0.34328 L 0.77142 -0.04395 L 0.68924 0.32454 L 0.57098 -0.31043 L 0.39528 0.26949 L 0.27181 -0.33865 L 0.09976 0.29748 L 0.00534 -0.39671 L -0.04064 -0.13948 L -0.00091 0.00925 " pathEditMode="relative" ptsTypes="AAAAAAAAAAAAAAAAAA">
                                      <p:cBhvr>
                                        <p:cTn id="55" dur="59000" fill="hold"/>
                                        <p:tgtEl>
                                          <p:spTgt spid="7"/>
                                        </p:tgtEl>
                                        <p:attrNameLst>
                                          <p:attrName>ppt_x</p:attrName>
                                          <p:attrName>ppt_y</p:attrName>
                                        </p:attrNameLst>
                                      </p:cBhvr>
                                    </p:animMotion>
                                  </p:childTnLst>
                                </p:cTn>
                              </p:par>
                              <p:par>
                                <p:cTn id="56" presetID="0" presetClass="path" presetSubtype="0" repeatCount="indefinite" fill="hold" grpId="0" nodeType="withEffect">
                                  <p:stCondLst>
                                    <p:cond delay="0"/>
                                  </p:stCondLst>
                                  <p:childTnLst>
                                    <p:animMotion origin="layout" path="M 4.67049E-6 1.13347E-6 L -0.00795 -0.58941 L -0.02826 0.07518 L 0.01237 -0.57368 L 0.00703 0.07055 L 4.67049E-6 1.13347E-6 Z " pathEditMode="relative" ptsTypes="AAAAAA">
                                      <p:cBhvr>
                                        <p:cTn id="57" dur="30000" fill="hold"/>
                                        <p:tgtEl>
                                          <p:spTgt spid="22"/>
                                        </p:tgtEl>
                                        <p:attrNameLst>
                                          <p:attrName>ppt_x</p:attrName>
                                          <p:attrName>ppt_y</p:attrName>
                                        </p:attrNameLst>
                                      </p:cBhvr>
                                    </p:animMotion>
                                  </p:childTnLst>
                                </p:cTn>
                              </p:par>
                              <p:par>
                                <p:cTn id="58" presetID="0" presetClass="path" presetSubtype="0" repeatCount="indefinite" fill="hold" grpId="0" nodeType="withEffect">
                                  <p:stCondLst>
                                    <p:cond delay="0"/>
                                  </p:stCondLst>
                                  <p:childTnLst>
                                    <p:animMotion origin="layout" path="M -0.01055 0.02359 L -0.05809 -0.36364 L -0.15967 0.27434 L -0.23821 -0.39487 L -0.34944 0.28221 L -0.44738 -0.37151 L -0.45702 -0.27736 L -0.3609 0.3058 L -0.24537 -0.35878 L -0.14548 0.28383 L -0.01849 -0.34467 L 0.10068 0.28706 L 0.23222 -0.36202 L 0.32313 0.14434 L 0.264 0.30881 L 0.11579 -0.33843 L 0.02384 0.30418 L -0.01055 0.02359 Z " pathEditMode="relative" rAng="0" ptsTypes="AAAAAAAAAAAAAAAAAA">
                                      <p:cBhvr>
                                        <p:cTn id="59" dur="59000" fill="hold"/>
                                        <p:tgtEl>
                                          <p:spTgt spid="52"/>
                                        </p:tgtEl>
                                        <p:attrNameLst>
                                          <p:attrName>ppt_x</p:attrName>
                                          <p:attrName>ppt_y</p:attrName>
                                        </p:attrNameLst>
                                      </p:cBhvr>
                                      <p:rCtr x="-5639" y="-6662"/>
                                    </p:animMotion>
                                  </p:childTnLst>
                                </p:cTn>
                              </p:par>
                              <p:par>
                                <p:cTn id="60" presetID="31" presetClass="path" presetSubtype="0" repeatCount="indefinite" fill="hold" grpId="0" nodeType="withEffect">
                                  <p:stCondLst>
                                    <p:cond delay="0"/>
                                  </p:stCondLst>
                                  <p:childTnLst>
                                    <p:animMotion origin="layout" path="M 0 0 C 0.002 -0.003 0.012 -0.034 0.037 -0.032 C 0.075 -0.029 0.09 -0.007 0.125 -0.029 C 0.147 -0.042 0.173 -0.075 0.192 -0.074 C 0.235 -0.073 0.244 -0.039 0.244 -0.008 C 0.245 0.036 0.189 0.073 0.121 0.077 C 0.052 0.08 -0.005 0.033 0 0 Z" pathEditMode="relative" ptsTypes="">
                                      <p:cBhvr>
                                        <p:cTn id="61" dur="30000" fill="hold"/>
                                        <p:tgtEl>
                                          <p:spTgt spid="34"/>
                                        </p:tgtEl>
                                        <p:attrNameLst>
                                          <p:attrName>ppt_x</p:attrName>
                                          <p:attrName>ppt_y</p:attrName>
                                        </p:attrNameLst>
                                      </p:cBhvr>
                                    </p:animMotion>
                                  </p:childTnLst>
                                </p:cTn>
                              </p:par>
                              <p:par>
                                <p:cTn id="62" presetID="31" presetClass="path" presetSubtype="0" repeatCount="indefinite" fill="hold" grpId="0" nodeType="withEffect">
                                  <p:stCondLst>
                                    <p:cond delay="0"/>
                                  </p:stCondLst>
                                  <p:childTnLst>
                                    <p:animMotion origin="layout" path="M 0 0 C 0.002 -0.003 0.012 -0.034 0.037 -0.032 C 0.075 -0.029 0.09 -0.007 0.125 -0.029 C 0.147 -0.042 0.173 -0.075 0.192 -0.074 C 0.235 -0.073 0.244 -0.039 0.244 -0.008 C 0.245 0.036 0.189 0.073 0.121 0.077 C 0.052 0.08 -0.005 0.033 0 0 Z" pathEditMode="relative" ptsTypes="">
                                      <p:cBhvr>
                                        <p:cTn id="63" dur="30000" fill="hold"/>
                                        <p:tgtEl>
                                          <p:spTgt spid="14"/>
                                        </p:tgtEl>
                                        <p:attrNameLst>
                                          <p:attrName>ppt_x</p:attrName>
                                          <p:attrName>ppt_y</p:attrName>
                                        </p:attrNameLst>
                                      </p:cBhvr>
                                    </p:animMotion>
                                  </p:childTnLst>
                                </p:cTn>
                              </p:par>
                              <p:par>
                                <p:cTn id="64" presetID="31" presetClass="path" presetSubtype="0" repeatCount="indefinite" fill="hold" grpId="0" nodeType="withEffect">
                                  <p:stCondLst>
                                    <p:cond delay="0"/>
                                  </p:stCondLst>
                                  <p:childTnLst>
                                    <p:animMotion origin="layout" path="M 0 0 C 0.002 -0.003 0.012 -0.034 0.037 -0.032 C 0.075 -0.029 0.09 -0.007 0.125 -0.029 C 0.147 -0.042 0.173 -0.075 0.192 -0.074 C 0.235 -0.073 0.244 -0.039 0.244 -0.008 C 0.245 0.036 0.189 0.073 0.121 0.077 C 0.052 0.08 -0.005 0.033 0 0 Z" pathEditMode="relative" ptsTypes="">
                                      <p:cBhvr>
                                        <p:cTn id="65" dur="30000" fill="hold"/>
                                        <p:tgtEl>
                                          <p:spTgt spid="19"/>
                                        </p:tgtEl>
                                        <p:attrNameLst>
                                          <p:attrName>ppt_x</p:attrName>
                                          <p:attrName>ppt_y</p:attrName>
                                        </p:attrNameLst>
                                      </p:cBhvr>
                                    </p:animMotion>
                                  </p:childTnLst>
                                </p:cTn>
                              </p:par>
                              <p:par>
                                <p:cTn id="66" presetID="31" presetClass="path" presetSubtype="0" repeatCount="indefinite" fill="hold" grpId="0" nodeType="withEffect">
                                  <p:stCondLst>
                                    <p:cond delay="0"/>
                                  </p:stCondLst>
                                  <p:childTnLst>
                                    <p:animMotion origin="layout" path="M 0 0 C 0.002 -0.003 0.012 -0.034 0.037 -0.032 C 0.075 -0.029 0.09 -0.007 0.125 -0.029 C 0.147 -0.042 0.173 -0.075 0.192 -0.074 C 0.235 -0.073 0.244 -0.039 0.244 -0.008 C 0.245 0.036 0.189 0.073 0.121 0.077 C 0.052 0.08 -0.005 0.033 0 0 Z" pathEditMode="relative" ptsTypes="">
                                      <p:cBhvr>
                                        <p:cTn id="67" dur="30000" fill="hold"/>
                                        <p:tgtEl>
                                          <p:spTgt spid="50"/>
                                        </p:tgtEl>
                                        <p:attrNameLst>
                                          <p:attrName>ppt_x</p:attrName>
                                          <p:attrName>ppt_y</p:attrName>
                                        </p:attrNameLst>
                                      </p:cBhvr>
                                    </p:animMotion>
                                  </p:childTnLst>
                                </p:cTn>
                              </p:par>
                              <p:par>
                                <p:cTn id="68" presetID="0" presetClass="path" presetSubtype="0" repeatCount="indefinite" fill="hold" grpId="0" nodeType="withEffect">
                                  <p:stCondLst>
                                    <p:cond delay="0"/>
                                  </p:stCondLst>
                                  <p:childTnLst>
                                    <p:animMotion origin="layout" path="M -2.18026E-6 2.44969E-6 C -0.00091 -0.00162 -0.00182 -0.00301 -0.0026 -0.00463 C -0.00325 -0.00602 -0.00443 -0.00926 -0.00443 -0.00926 L -0.22857 -0.50613 L -0.43943 0.05968 L -0.68663 -0.5517 L -0.69718 -0.44506 L -0.48801 0.12699 L -0.25853 -0.48578 L -0.05379 0.10664 L 0.06265 0.07217 L -2.18026E-6 2.44969E-6 Z " pathEditMode="relative" ptsTypes="ffAAAAAAAAAf">
                                      <p:cBhvr>
                                        <p:cTn id="69" dur="59000" fill="hold"/>
                                        <p:tgtEl>
                                          <p:spTgt spid="53"/>
                                        </p:tgtEl>
                                        <p:attrNameLst>
                                          <p:attrName>ppt_x</p:attrName>
                                          <p:attrName>ppt_y</p:attrName>
                                        </p:attrNameLst>
                                      </p:cBhvr>
                                    </p:animMotion>
                                  </p:childTnLst>
                                </p:cTn>
                              </p:par>
                              <p:par>
                                <p:cTn id="70" presetID="0" presetClass="path" presetSubtype="0" repeatCount="indefinite" fill="hold" grpId="0" nodeType="withEffect">
                                  <p:stCondLst>
                                    <p:cond delay="0"/>
                                  </p:stCondLst>
                                  <p:childTnLst>
                                    <p:animMotion origin="layout" path="M -0.11696 -0.11034 L -0.02514 -0.30789 L 0.09221 -0.01319 L -0.04806 0.32986 L -0.32261 -0.29679 L -0.52384 0.31112 L -0.66502 -0.05714 L -0.52293 -0.35184 L -0.30842 0.32385 L -0.124 -0.31414 L -0.10811 -0.11196 " pathEditMode="relative" ptsTypes="AAAAAAAAAAA">
                                      <p:cBhvr>
                                        <p:cTn id="71" dur="59000" fill="hold"/>
                                        <p:tgtEl>
                                          <p:spTgt spid="41"/>
                                        </p:tgtEl>
                                        <p:attrNameLst>
                                          <p:attrName>ppt_x</p:attrName>
                                          <p:attrName>ppt_y</p:attrName>
                                        </p:attrNameLst>
                                      </p:cBhvr>
                                    </p:animMotion>
                                  </p:childTnLst>
                                </p:cTn>
                              </p:par>
                              <p:par>
                                <p:cTn id="72" presetID="0" presetClass="path" presetSubtype="0" repeatCount="indefinite" fill="hold" grpId="0" nodeType="withEffect">
                                  <p:stCondLst>
                                    <p:cond delay="0"/>
                                  </p:stCondLst>
                                  <p:childTnLst>
                                    <p:animMotion origin="layout" path="M -0.00521 -0.00625 C -0.01849 -0.02313 -0.0224 -0.05274 -0.02996 -0.0768 C -0.03152 -0.08166 -0.03425 -0.08559 -0.0353 -0.09091 C -0.03686 -0.09854 -0.03998 -0.10826 -0.04324 -0.11427 C -0.05692 -0.13903 -0.07567 -0.16424 -0.09534 -0.16933 C -0.09951 -0.17164 -0.10328 -0.1728 -0.10771 -0.17395 C -0.11943 -0.1721 -0.12855 -0.17095 -0.13949 -0.16609 C -0.14613 -0.15013 -0.15173 -0.13209 -0.15447 -0.11289 C -0.15525 -0.10271 -0.15655 -0.09299 -0.15798 -0.08305 C -0.1589 -0.0768 -0.15877 -0.07032 -0.15968 -0.06408 C -0.16163 -0.04997 -0.16384 -0.03609 -0.16593 -0.02198 C -0.16827 -0.00578 -0.17231 0.01018 -0.17648 0.02521 C -0.177 0.02706 -0.17687 0.02938 -0.17739 0.03146 C -0.18143 0.04834 -0.1869 0.06592 -0.19237 0.08165 C -0.19406 0.09322 -0.19784 0.10016 -0.20122 0.10988 C -0.20266 0.11381 -0.20292 0.11913 -0.20474 0.12237 C -0.2093 0.13046 -0.21321 0.14157 -0.21711 0.15059 C -0.21998 0.1573 -0.22428 0.16331 -0.22766 0.16933 C -0.2304 0.17441 -0.23248 0.18066 -0.23561 0.18506 C -0.24186 0.19385 -0.25332 0.21027 -0.26127 0.21328 C -0.26413 0.21443 -0.26999 0.21651 -0.26999 0.21651 C -0.27455 0.21536 -0.27807 0.21374 -0.28237 0.21166 C -0.28953 0.20379 -0.29409 0.18829 -0.29825 0.17557 C -0.30034 0.16123 -0.30399 0.14804 -0.30529 0.13324 C -0.30672 0.11774 -0.30737 0.10201 -0.30802 0.08628 C -0.30685 0.07194 -0.30659 0.05598 -0.30359 0.04233 C -0.30216 0.03562 -0.29917 0.02568 -0.29656 0.02035 C -0.29487 0.01712 -0.29265 0.01457 -0.29122 0.0111 C -0.28523 -0.00324 -0.27494 -0.02198 -0.26478 -0.0266 C -0.26035 -0.03146 -0.25554 -0.03216 -0.25059 -0.03447 C -0.24225 -0.03192 -0.23157 -0.02799 -0.22415 -0.02036 C -0.21151 -0.00717 -0.19979 0.00995 -0.18885 0.02683 C -0.17986 0.04071 -0.17088 0.05436 -0.1615 0.06754 C -0.15811 0.0724 -0.1559 0.07957 -0.15264 0.08466 C -0.14704 0.09368 -0.14066 0.10085 -0.13506 0.10988 C -0.13337 0.11265 -0.13233 0.11658 -0.13063 0.11913 C -0.11748 0.13879 -0.10276 0.15498 -0.08817 0.17094 C -0.062 0.1994 -0.0366 0.22762 -0.00794 0.24774 C 0.00052 0.25376 0.00807 0.26301 0.01667 0.2681 C 0.02527 0.27319 0.03425 0.27689 0.04311 0.2792 C 0.05431 0.28869 0.06304 0.28314 0.07684 0.28221 C 0.08036 0.28128 0.08427 0.28198 0.08739 0.2792 C 0.09911 0.26879 0.0883 0.27504 0.09534 0.27134 C 0.10641 0.25746 0.11409 0.23918 0.12269 0.22114 C 0.1262 0.21397 0.12855 0.20564 0.13246 0.19917 C 0.13584 0.18667 0.14196 0.17603 0.14652 0.1647 C 0.15212 0.15105 0.15564 0.13763 0.16332 0.12699 C 0.16775 0.1108 0.17648 0.09715 0.18273 0.08327 C 0.19054 0.06592 0.19771 0.04719 0.20656 0.03146 C 0.20982 0.0192 0.21672 0.01041 0.22154 3.01642E-6 C 0.22844 -0.01457 0.236 -0.02753 0.24355 -0.04071 C 0.25137 -0.05436 0.25866 -0.06963 0.26661 -0.08305 C 0.27676 -0.09993 0.28862 -0.11104 0.29917 -0.127 C 0.30086 -0.12954 0.3032 -0.13047 0.30542 -0.13162 C 0.31453 -0.13671 0.32391 -0.14064 0.33355 -0.1425 C 0.3583 -0.14157 0.36976 -0.14342 0.38995 -0.13162 C 0.39255 -0.12723 0.39502 -0.12283 0.39711 -0.11751 C 0.39802 -0.11057 0.3988 -0.10502 0.40063 -0.09878 C 0.40141 -0.09022 0.40258 -0.08212 0.40323 -0.07356 C 0.40297 -0.05529 0.40284 -0.03701 0.40232 -0.01874 C 0.40193 -0.00509 0.39958 0.00879 0.39789 0.02197 C 0.39646 0.03308 0.39568 0.0458 0.39346 0.05644 C 0.39268 0.06037 0.39086 0.06361 0.38995 0.06754 C 0.38265 0.09692 0.37458 0.12352 0.35908 0.1411 C 0.35257 0.14851 0.34683 0.15776 0.33967 0.16308 C 0.33186 0.16886 0.32417 0.17071 0.31584 0.17256 C 0.29109 0.17118 0.29617 0.1728 0.28067 0.16933 C 0.27624 0.1684 0.26739 0.16632 0.26739 0.16632 C 0.2627 0.16424 0.25801 0.16331 0.25332 0.16146 C 0.25072 0.1603 0.24538 0.15845 0.24538 0.15845 C 0.23691 0.15059 0.22636 0.14758 0.21711 0.14272 C 0.19575 0.13139 0.174 0.12352 0.15186 0.11774 C 0.14522 0.11381 0.13675 0.11288 0.12972 0.11126 C 0.12269 0.10756 0.115 0.10664 0.10771 0.10502 C 0.09781 0.0997 0.08713 0.09646 0.07684 0.09415 C 0.06551 0.08721 0.05366 0.08351 0.0422 0.0768 C 0.03699 0.06754 0.03178 0.06037 0.02813 0.04858 C 0.02436 0.03632 0.02084 0.02221 0.01485 0.01272 C 0.00964 0.00439 0.00352 0.00648 1.03673E-6 3.01642E-6 " pathEditMode="relative" ptsTypes="ffffffffffffffffffffffffffffffffffffffffffffffffffffffffffffffffffffffffffffffA">
                                      <p:cBhvr>
                                        <p:cTn id="73" dur="40000" fill="hold"/>
                                        <p:tgtEl>
                                          <p:spTgt spid="15"/>
                                        </p:tgtEl>
                                        <p:attrNameLst>
                                          <p:attrName>ppt_x</p:attrName>
                                          <p:attrName>ppt_y</p:attrName>
                                        </p:attrNameLst>
                                      </p:cBhvr>
                                    </p:animMotion>
                                  </p:childTnLst>
                                </p:cTn>
                              </p:par>
                              <p:par>
                                <p:cTn id="74" presetID="0" presetClass="path" presetSubtype="0" repeatCount="indefinite" fill="hold" grpId="1" nodeType="withEffect">
                                  <p:stCondLst>
                                    <p:cond delay="0"/>
                                  </p:stCondLst>
                                  <p:childTnLst>
                                    <p:animMotion origin="layout" path="M -8.62204E-7 -5.09137E-6 L 0.0564 -0.1115 L -0.2683 -0.41546 L -0.85087 0.17071 L -0.42016 -0.41708 L -0.04949 0.14249 L 0.00352 0.02035 " pathEditMode="relative" ptsTypes="AAAAAAA">
                                      <p:cBhvr>
                                        <p:cTn id="75" dur="59000" fill="hold"/>
                                        <p:tgtEl>
                                          <p:spTgt spid="46"/>
                                        </p:tgtEl>
                                        <p:attrNameLst>
                                          <p:attrName>ppt_x</p:attrName>
                                          <p:attrName>ppt_y</p:attrName>
                                        </p:attrNameLst>
                                      </p:cBhvr>
                                    </p:animMotion>
                                  </p:childTnLst>
                                </p:cTn>
                              </p:par>
                              <p:par>
                                <p:cTn id="76" presetID="0" presetClass="path" presetSubtype="0" repeatCount="indefinite" fill="hold" grpId="0" nodeType="withEffect">
                                  <p:stCondLst>
                                    <p:cond delay="0"/>
                                  </p:stCondLst>
                                  <p:childTnLst>
                                    <p:animMotion origin="layout" path="M -6.25944E-6 -2.26232E-6 L -0.11749 -0.48763 L -0.22507 0.15036 L -0.30282 -0.31969 L -0.21803 -0.47814 L 0.03438 0.16771 L 0.01223 0.01873 " pathEditMode="relative" ptsTypes="AAAAAAA">
                                      <p:cBhvr>
                                        <p:cTn id="77" dur="59000" fill="hold"/>
                                        <p:tgtEl>
                                          <p:spTgt spid="18"/>
                                        </p:tgtEl>
                                        <p:attrNameLst>
                                          <p:attrName>ppt_x</p:attrName>
                                          <p:attrName>ppt_y</p:attrName>
                                        </p:attrNameLst>
                                      </p:cBhvr>
                                    </p:animMotion>
                                  </p:childTnLst>
                                </p:cTn>
                              </p:par>
                              <p:par>
                                <p:cTn id="78" presetID="0" presetClass="path" presetSubtype="0" repeatCount="indefinite" fill="hold" grpId="0" nodeType="withEffect">
                                  <p:stCondLst>
                                    <p:cond delay="0"/>
                                  </p:stCondLst>
                                  <p:childTnLst>
                                    <p:animMotion origin="layout" path="M -1.29608E-6 3.7037E-6 L 0.35938 -0.00695 L -0.5015 -0.01065 L -1.29608E-6 3.7037E-6 Z " pathEditMode="relative" ptsTypes="AAAA">
                                      <p:cBhvr>
                                        <p:cTn id="79" dur="59000" fill="hold"/>
                                        <p:tgtEl>
                                          <p:spTgt spid="32"/>
                                        </p:tgtEl>
                                        <p:attrNameLst>
                                          <p:attrName>ppt_x</p:attrName>
                                          <p:attrName>ppt_y</p:attrName>
                                        </p:attrNameLst>
                                      </p:cBhvr>
                                    </p:animMotion>
                                  </p:childTnLst>
                                </p:cTn>
                              </p:par>
                              <p:par>
                                <p:cTn id="80" presetID="0" presetClass="path" presetSubtype="0" repeatCount="indefinite" fill="hold" grpId="1" nodeType="withEffect">
                                  <p:stCondLst>
                                    <p:cond delay="0"/>
                                  </p:stCondLst>
                                  <p:childTnLst>
                                    <p:animMotion origin="layout" path="M -6.15214E-6 -1.85185E-6 L -0.26756 0.62107 L -0.35249 0.41227 L -0.1145 0.02986 L 0.24775 0.64213 L 0.58447 0.21389 L 0.35938 -1.85185E-6 L 0.14614 0.63843 L 0.01081 0.01042 " pathEditMode="relative" ptsTypes="AAAAAAAAA">
                                      <p:cBhvr>
                                        <p:cTn id="81" dur="59000" fill="hold"/>
                                        <p:tgtEl>
                                          <p:spTgt spid="29"/>
                                        </p:tgtEl>
                                        <p:attrNameLst>
                                          <p:attrName>ppt_x</p:attrName>
                                          <p:attrName>ppt_y</p:attrName>
                                        </p:attrNameLst>
                                      </p:cBhvr>
                                    </p:animMotion>
                                  </p:childTnLst>
                                </p:cTn>
                              </p:par>
                              <p:par>
                                <p:cTn id="82" presetID="0" presetClass="path" presetSubtype="0" repeatCount="indefinite" fill="hold" grpId="0" nodeType="withEffect">
                                  <p:stCondLst>
                                    <p:cond delay="0"/>
                                  </p:stCondLst>
                                  <p:childTnLst>
                                    <p:animMotion origin="layout" path="M -6.25E-7 -6.93802E-7 L -0.20534 -0.11586 L -0.37058 0.02683 L 0.37395 0.53863 L 0.53047 0.38599 L -6.25E-7 -6.93802E-7 Z " pathEditMode="relative" ptsTypes="AAAAAA">
                                      <p:cBhvr>
                                        <p:cTn id="83" dur="59000" fill="hold"/>
                                        <p:tgtEl>
                                          <p:spTgt spid="13"/>
                                        </p:tgtEl>
                                        <p:attrNameLst>
                                          <p:attrName>ppt_x</p:attrName>
                                          <p:attrName>ppt_y</p:attrName>
                                        </p:attrNameLst>
                                      </p:cBhvr>
                                    </p:animMotion>
                                  </p:childTnLst>
                                </p:cTn>
                              </p:par>
                              <p:par>
                                <p:cTn id="84" presetID="0" presetClass="path" presetSubtype="0" repeatCount="indefinite" fill="hold" grpId="0" nodeType="withEffect">
                                  <p:stCondLst>
                                    <p:cond delay="0"/>
                                  </p:stCondLst>
                                  <p:childTnLst>
                                    <p:animMotion origin="layout" path="M -6.25E-7 -8.51064E-7 L 0.49896 -0.28955 L 0.82825 0.01549 L -0.03802 0.36101 L -0.09128 0.12951 L -6.25E-7 -8.51064E-7 Z " pathEditMode="relative" ptsTypes="AAAAAA">
                                      <p:cBhvr>
                                        <p:cTn id="85" dur="59000" fill="hold"/>
                                        <p:tgtEl>
                                          <p:spTgt spid="27"/>
                                        </p:tgtEl>
                                        <p:attrNameLst>
                                          <p:attrName>ppt_x</p:attrName>
                                          <p:attrName>ppt_y</p:attrName>
                                        </p:attrNameLst>
                                      </p:cBhvr>
                                    </p:animMotion>
                                  </p:childTnLst>
                                </p:cTn>
                              </p:par>
                              <p:par>
                                <p:cTn id="86" presetID="0" presetClass="path" presetSubtype="0" repeatCount="indefinite" fill="hold" grpId="0" nodeType="withEffect">
                                  <p:stCondLst>
                                    <p:cond delay="0"/>
                                  </p:stCondLst>
                                  <p:childTnLst>
                                    <p:animMotion origin="layout" path="M -1.66667E-6 -4.79186E-6 L -0.07604 -0.22965 L 0.04245 -0.47479 L 0.31849 0.1235 L 0.63803 -0.49029 L 0.84245 -0.04255 L 0.68256 0.13714 L 0.41198 -0.44796 L 0.05977 0.13321 L -1.66667E-6 -4.79186E-6 Z " pathEditMode="relative" ptsTypes="AAAAAAAAAA">
                                      <p:cBhvr>
                                        <p:cTn id="87" dur="59000" fill="hold"/>
                                        <p:tgtEl>
                                          <p:spTgt spid="26"/>
                                        </p:tgtEl>
                                        <p:attrNameLst>
                                          <p:attrName>ppt_x</p:attrName>
                                          <p:attrName>ppt_y</p:attrName>
                                        </p:attrNameLst>
                                      </p:cBhvr>
                                    </p:animMotion>
                                  </p:childTnLst>
                                </p:cTn>
                              </p:par>
                              <p:par>
                                <p:cTn id="88" presetID="0" presetClass="path" presetSubtype="0" repeatCount="indefinite" fill="hold" grpId="0" nodeType="withEffect">
                                  <p:stCondLst>
                                    <p:cond delay="0"/>
                                  </p:stCondLst>
                                  <p:childTnLst>
                                    <p:animMotion origin="layout" path="M -0.19584 -0.00949 L -0.1892 -0.47294 L -0.19141 0.15633 L -0.50339 0.06776 L -0.19584 -0.00949 Z " pathEditMode="relative" ptsTypes="AAAAA">
                                      <p:cBhvr>
                                        <p:cTn id="89" dur="59000" fill="hold"/>
                                        <p:tgtEl>
                                          <p:spTgt spid="49"/>
                                        </p:tgtEl>
                                        <p:attrNameLst>
                                          <p:attrName>ppt_x</p:attrName>
                                          <p:attrName>ppt_y</p:attrName>
                                        </p:attrNameLst>
                                      </p:cBhvr>
                                    </p:animMotion>
                                  </p:childTnLst>
                                </p:cTn>
                              </p:par>
                              <p:par>
                                <p:cTn id="90" presetID="0" presetClass="path" presetSubtype="0" repeatCount="indefinite" fill="hold" grpId="0" nodeType="withEffect">
                                  <p:stCondLst>
                                    <p:cond delay="0"/>
                                  </p:stCondLst>
                                  <p:childTnLst>
                                    <p:animMotion origin="layout" path="M -1.875E-6 -2.81221E-6 L 0.44232 0.3513 L 0.57592 0.23358 L 0.01628 -0.27428 L -0.26198 -0.15078 L -1.875E-6 -2.81221E-6 Z " pathEditMode="relative" ptsTypes="AAAAAA">
                                      <p:cBhvr>
                                        <p:cTn id="91" dur="59000" fill="hold"/>
                                        <p:tgtEl>
                                          <p:spTgt spid="11"/>
                                        </p:tgtEl>
                                        <p:attrNameLst>
                                          <p:attrName>ppt_x</p:attrName>
                                          <p:attrName>ppt_y</p:attrName>
                                        </p:attrNameLst>
                                      </p:cBhvr>
                                    </p:animMotion>
                                  </p:childTnLst>
                                </p:cTn>
                              </p:par>
                              <p:par>
                                <p:cTn id="92" presetID="0" presetClass="path" presetSubtype="0" repeatCount="indefinite" fill="hold" grpId="0" nodeType="withEffect">
                                  <p:stCondLst>
                                    <p:cond delay="0"/>
                                  </p:stCondLst>
                                  <p:childTnLst>
                                    <p:animMotion origin="layout" path="M 0.04674 0.1353 L 0.21627 -0.33186 L 0.63164 -0.13691 L -0.26732 0.04834 L 0.06315 0.3032 L 0.06093 0.13715 " pathEditMode="relative" ptsTypes="AAAAAA">
                                      <p:cBhvr>
                                        <p:cTn id="93" dur="59000" fill="hold"/>
                                        <p:tgtEl>
                                          <p:spTgt spid="12"/>
                                        </p:tgtEl>
                                        <p:attrNameLst>
                                          <p:attrName>ppt_x</p:attrName>
                                          <p:attrName>ppt_y</p:attrName>
                                        </p:attrNameLst>
                                      </p:cBhvr>
                                    </p:animMotion>
                                  </p:childTnLst>
                                </p:cTn>
                              </p:par>
                              <p:par>
                                <p:cTn id="94" presetID="0" presetClass="path" presetSubtype="0" repeatCount="indefinite" fill="hold" grpId="0" nodeType="withEffect">
                                  <p:stCondLst>
                                    <p:cond delay="0"/>
                                  </p:stCondLst>
                                  <p:childTnLst>
                                    <p:animMotion origin="layout" path="M -1.66667E-6 -4.93062E-6 L -0.64349 -0.12951 L 0.25104 -0.3765 L -0.38373 -0.59088 L -0.60768 -0.38436 L -1.66667E-6 -4.93062E-6 Z " pathEditMode="relative" ptsTypes="AAAAAA">
                                      <p:cBhvr>
                                        <p:cTn id="95" dur="59000" fill="hold"/>
                                        <p:tgtEl>
                                          <p:spTgt spid="54"/>
                                        </p:tgtEl>
                                        <p:attrNameLst>
                                          <p:attrName>ppt_x</p:attrName>
                                          <p:attrName>ppt_y</p:attrName>
                                        </p:attrNameLst>
                                      </p:cBhvr>
                                    </p:animMotion>
                                  </p:childTnLst>
                                </p:cTn>
                              </p:par>
                              <p:par>
                                <p:cTn id="96" presetID="10" presetClass="exit" presetSubtype="0" repeatCount="indefinite" fill="hold" grpId="0" nodeType="withEffect">
                                  <p:stCondLst>
                                    <p:cond delay="0"/>
                                  </p:stCondLst>
                                  <p:childTnLst>
                                    <p:animEffect transition="out" filter="fade">
                                      <p:cBhvr>
                                        <p:cTn id="97" dur="5000"/>
                                        <p:tgtEl>
                                          <p:spTgt spid="56"/>
                                        </p:tgtEl>
                                      </p:cBhvr>
                                    </p:animEffect>
                                    <p:set>
                                      <p:cBhvr>
                                        <p:cTn id="98" dur="1" fill="hold">
                                          <p:stCondLst>
                                            <p:cond delay="4999"/>
                                          </p:stCondLst>
                                        </p:cTn>
                                        <p:tgtEl>
                                          <p:spTgt spid="56"/>
                                        </p:tgtEl>
                                        <p:attrNameLst>
                                          <p:attrName>style.visibility</p:attrName>
                                        </p:attrNameLst>
                                      </p:cBhvr>
                                      <p:to>
                                        <p:strVal val="hidden"/>
                                      </p:to>
                                    </p:set>
                                  </p:childTnLst>
                                </p:cTn>
                              </p:par>
                              <p:par>
                                <p:cTn id="99" presetID="23" presetClass="path" presetSubtype="0" repeatCount="indefinite" fill="hold" grpId="0" nodeType="withEffect">
                                  <p:stCondLst>
                                    <p:cond delay="0"/>
                                  </p:stCondLst>
                                  <p:childTnLst>
                                    <p:animMotion origin="layout" path="M 0 0 C 0.072 0.058 0.1 0.152 0.077 0.238 C -0.015 0.233 -0.093 0.173 -0.125 0.091 C -0.047 0.04 0.051 0.043 0.125 0.091 C 0.092 0.178 0.011 0.233 -0.077 0.238 C -0.101 0.148 -0.068 0.056 0 0 Z" pathEditMode="relative" ptsTypes="">
                                      <p:cBhvr>
                                        <p:cTn id="100" dur="59000" fill="hold"/>
                                        <p:tgtEl>
                                          <p:spTgt spid="17"/>
                                        </p:tgtEl>
                                        <p:attrNameLst>
                                          <p:attrName>ppt_x</p:attrName>
                                          <p:attrName>ppt_y</p:attrName>
                                        </p:attrNameLst>
                                      </p:cBhvr>
                                    </p:animMotion>
                                  </p:childTnLst>
                                </p:cTn>
                              </p:par>
                              <p:par>
                                <p:cTn id="101" presetID="23" presetClass="path" presetSubtype="0" repeatCount="indefinite" fill="hold" grpId="0" nodeType="withEffect">
                                  <p:stCondLst>
                                    <p:cond delay="0"/>
                                  </p:stCondLst>
                                  <p:childTnLst>
                                    <p:animMotion origin="layout" path="M 0 0 C 0.072 0.058 0.1 0.152 0.077 0.238 C -0.015 0.233 -0.093 0.173 -0.125 0.091 C -0.047 0.04 0.051 0.043 0.125 0.091 C 0.092 0.178 0.011 0.233 -0.077 0.238 C -0.101 0.148 -0.068 0.056 0 0 Z" pathEditMode="relative" ptsTypes="">
                                      <p:cBhvr>
                                        <p:cTn id="102" dur="59000" fill="hold"/>
                                        <p:tgtEl>
                                          <p:spTgt spid="39"/>
                                        </p:tgtEl>
                                        <p:attrNameLst>
                                          <p:attrName>ppt_x</p:attrName>
                                          <p:attrName>ppt_y</p:attrName>
                                        </p:attrNameLst>
                                      </p:cBhvr>
                                    </p:animMotion>
                                  </p:childTnLst>
                                </p:cTn>
                              </p:par>
                              <p:par>
                                <p:cTn id="103" presetID="27" presetClass="path" presetSubtype="0" repeatCount="indefinite" fill="hold" grpId="0" nodeType="withEffect">
                                  <p:stCondLst>
                                    <p:cond delay="0"/>
                                  </p:stCondLst>
                                  <p:childTnLst>
                                    <p:animMotion origin="layout" path="M 0 0 C 0.038 0 0.069 0.031 0.069 0.069 C 0.069 0.094 0.056 0.116 0.037 0.129 C 0.037 0.129 0.036 0.129 0.036 0.129 C 0.029 0.134 0.025 0.142 0.025 0.151 C 0.025 0.159 0.029 0.166 0.034 0.171 C 0.042 0.179 0.047 0.191 0.047 0.203 C 0.047 0.229 0.026 0.25 0 0.25 C -0.026 0.25 -0.047 0.229 -0.047 0.203 C -0.047 0.191 -0.042 0.179 -0.034 0.171 C -0.029 0.166 -0.026 0.159 -0.026 0.151 C -0.026 0.142 -0.03 0.134 -0.036 0.129 C -0.036 0.129 -0.037 0.129 -0.037 0.129 C -0.057 0.116 -0.07 0.094 -0.07 0.069 C -0.07 0.031 -0.039 0 0 0 C 0 0 0 0 0 0 Z" pathEditMode="relative" ptsTypes="">
                                      <p:cBhvr>
                                        <p:cTn id="104" dur="59000" fill="hold"/>
                                        <p:tgtEl>
                                          <p:spTgt spid="42"/>
                                        </p:tgtEl>
                                        <p:attrNameLst>
                                          <p:attrName>ppt_x</p:attrName>
                                          <p:attrName>ppt_y</p:attrName>
                                        </p:attrNameLst>
                                      </p:cBhvr>
                                    </p:animMotion>
                                  </p:childTnLst>
                                </p:cTn>
                              </p:par>
                              <p:par>
                                <p:cTn id="105" presetID="27" presetClass="path" presetSubtype="0" repeatCount="indefinite" fill="hold" grpId="0" nodeType="withEffect">
                                  <p:stCondLst>
                                    <p:cond delay="0"/>
                                  </p:stCondLst>
                                  <p:childTnLst>
                                    <p:animMotion origin="layout" path="M 0 0 C 0.038 0 0.069 0.031 0.069 0.069 C 0.069 0.094 0.056 0.116 0.037 0.129 C 0.037 0.129 0.036 0.129 0.036 0.129 C 0.029 0.134 0.025 0.142 0.025 0.151 C 0.025 0.159 0.029 0.166 0.034 0.171 C 0.042 0.179 0.047 0.191 0.047 0.203 C 0.047 0.229 0.026 0.25 0 0.25 C -0.026 0.25 -0.047 0.229 -0.047 0.203 C -0.047 0.191 -0.042 0.179 -0.034 0.171 C -0.029 0.166 -0.026 0.159 -0.026 0.151 C -0.026 0.142 -0.03 0.134 -0.036 0.129 C -0.036 0.129 -0.037 0.129 -0.037 0.129 C -0.057 0.116 -0.07 0.094 -0.07 0.069 C -0.07 0.031 -0.039 0 0 0 C 0 0 0 0 0 0 Z" pathEditMode="relative" ptsTypes="">
                                      <p:cBhvr>
                                        <p:cTn id="106" dur="59000" fill="hold"/>
                                        <p:tgtEl>
                                          <p:spTgt spid="35"/>
                                        </p:tgtEl>
                                        <p:attrNameLst>
                                          <p:attrName>ppt_x</p:attrName>
                                          <p:attrName>ppt_y</p:attrName>
                                        </p:attrNameLst>
                                      </p:cBhvr>
                                    </p:animMotion>
                                  </p:childTnLst>
                                </p:cTn>
                              </p:par>
                              <p:par>
                                <p:cTn id="107" presetID="19" presetClass="path" presetSubtype="0" repeatCount="indefinite" fill="hold" grpId="0" nodeType="withEffect">
                                  <p:stCondLst>
                                    <p:cond delay="0"/>
                                  </p:stCondLst>
                                  <p:childTnLst>
                                    <p:animMotion origin="layout" path="M 0 0 C 0.069 0 0.124 -0.056 0.124 -0.125 C 0.124 -0.056 0.179 -0.001 0.248 -0.001 C 0.179 -0.001 0.125 0.056 0.125 0.125 C 0.125 0.056 0.069 0 0 0 Z" pathEditMode="relative" ptsTypes="">
                                      <p:cBhvr>
                                        <p:cTn id="108" dur="59000" fill="hold"/>
                                        <p:tgtEl>
                                          <p:spTgt spid="24"/>
                                        </p:tgtEl>
                                        <p:attrNameLst>
                                          <p:attrName>ppt_x</p:attrName>
                                          <p:attrName>ppt_y</p:attrName>
                                        </p:attrNameLst>
                                      </p:cBhvr>
                                    </p:animMotion>
                                  </p:childTnLst>
                                </p:cTn>
                              </p:par>
                              <p:par>
                                <p:cTn id="109" presetID="19" presetClass="path" presetSubtype="0" repeatCount="indefinite" fill="hold" grpId="0" nodeType="withEffect">
                                  <p:stCondLst>
                                    <p:cond delay="0"/>
                                  </p:stCondLst>
                                  <p:childTnLst>
                                    <p:animMotion origin="layout" path="M 0 0 C 0.069 0 0.124 -0.056 0.124 -0.125 C 0.124 -0.056 0.179 -0.001 0.248 -0.001 C 0.179 -0.001 0.125 0.056 0.125 0.125 C 0.125 0.056 0.069 0 0 0 Z" pathEditMode="relative" ptsTypes="">
                                      <p:cBhvr>
                                        <p:cTn id="110" dur="59000" fill="hold"/>
                                        <p:tgtEl>
                                          <p:spTgt spid="57"/>
                                        </p:tgtEl>
                                        <p:attrNameLst>
                                          <p:attrName>ppt_x</p:attrName>
                                          <p:attrName>ppt_y</p:attrName>
                                        </p:attrNameLst>
                                      </p:cBhvr>
                                    </p:animMotion>
                                  </p:childTnLst>
                                </p:cTn>
                              </p:par>
                              <p:par>
                                <p:cTn id="111" presetID="55" presetClass="path" presetSubtype="0" repeatCount="indefinite" fill="hold" grpId="0" nodeType="withEffect">
                                  <p:stCondLst>
                                    <p:cond delay="0"/>
                                  </p:stCondLst>
                                  <p:childTnLst>
                                    <p:animMotion origin="layout" path="M 0 0 C 0.004 -0.067 -0.046 -0.125 -0.113 -0.129 C -0.177 -0.134 -0.237 -0.089 -0.241 -0.024 C -0.246 0.036 -0.204 0.092 -0.144 0.096 C -0.089 0.099 -0.037 0.062 -0.033 0.006 C -0.029 -0.045 -0.064 -0.093 -0.115 -0.097 C -0.162 -0.1 -0.206 -0.069 -0.209 -0.022 C -0.212 0.02 -0.184 0.061 -0.142 0.063 C -0.104 0.066 -0.068 0.042 -0.065 0.004 C -0.063 -0.03 -0.084 -0.063 -0.117 -0.065 C -0.146 -0.067 -0.175 -0.049 -0.177 -0.02 C -0.179 0.005 -0.164 0.029 -0.14 0.031 C -0.12 0.033 -0.099 0.022 -0.098 0.002 C -0.096 -0.014 -0.104 -0.031 -0.119 -0.033 C -0.131 -0.033 -0.143 -0.029 -0.145 -0.018 C -0.146 -0.011 -0.144 -0.004 -0.138 -0.001 C -0.135 0 -0.133 0 -0.13 -0.001 E" pathEditMode="relative" ptsTypes="">
                                      <p:cBhvr>
                                        <p:cTn id="112" dur="59000" fill="hold"/>
                                        <p:tgtEl>
                                          <p:spTgt spid="55"/>
                                        </p:tgtEl>
                                        <p:attrNameLst>
                                          <p:attrName>ppt_x</p:attrName>
                                          <p:attrName>ppt_y</p:attrName>
                                        </p:attrNameLst>
                                      </p:cBhvr>
                                    </p:animMotion>
                                  </p:childTnLst>
                                </p:cTn>
                              </p:par>
                              <p:par>
                                <p:cTn id="113" presetID="55" presetClass="path" presetSubtype="0" repeatCount="indefinite" fill="hold" grpId="0" nodeType="withEffect">
                                  <p:stCondLst>
                                    <p:cond delay="0"/>
                                  </p:stCondLst>
                                  <p:childTnLst>
                                    <p:animMotion origin="layout" path="M 0 0 C 0.004 -0.067 -0.046 -0.125 -0.113 -0.129 C -0.177 -0.134 -0.237 -0.089 -0.241 -0.024 C -0.246 0.036 -0.204 0.092 -0.144 0.096 C -0.089 0.099 -0.037 0.062 -0.033 0.006 C -0.029 -0.045 -0.064 -0.093 -0.115 -0.097 C -0.162 -0.1 -0.206 -0.069 -0.209 -0.022 C -0.212 0.02 -0.184 0.061 -0.142 0.063 C -0.104 0.066 -0.068 0.042 -0.065 0.004 C -0.063 -0.03 -0.084 -0.063 -0.117 -0.065 C -0.146 -0.067 -0.175 -0.049 -0.177 -0.02 C -0.179 0.005 -0.164 0.029 -0.14 0.031 C -0.12 0.033 -0.099 0.022 -0.098 0.002 C -0.096 -0.014 -0.104 -0.031 -0.119 -0.033 C -0.131 -0.033 -0.143 -0.029 -0.145 -0.018 C -0.146 -0.011 -0.144 -0.004 -0.138 -0.001 C -0.135 0 -0.133 0 -0.13 -0.001 E" pathEditMode="relative" ptsTypes="">
                                      <p:cBhvr>
                                        <p:cTn id="114" dur="59000" fill="hold"/>
                                        <p:tgtEl>
                                          <p:spTgt spid="36"/>
                                        </p:tgtEl>
                                        <p:attrNameLst>
                                          <p:attrName>ppt_x</p:attrName>
                                          <p:attrName>ppt_y</p:attrName>
                                        </p:attrNameLst>
                                      </p:cBhvr>
                                    </p:animMotion>
                                  </p:childTnLst>
                                </p:cTn>
                              </p:par>
                              <p:par>
                                <p:cTn id="115" presetID="55" presetClass="path" presetSubtype="0" repeatCount="indefinite" fill="hold" grpId="0" nodeType="withEffect">
                                  <p:stCondLst>
                                    <p:cond delay="0"/>
                                  </p:stCondLst>
                                  <p:childTnLst>
                                    <p:animMotion origin="layout" path="M 0.01303 0.13172 C 0.01706 0.03102 -0.03294 -0.05648 -0.1 -0.0625 C -0.16393 -0.06967 -0.22395 -0.00185 -0.22799 0.09537 C -0.23294 0.18588 -0.19101 0.27014 -0.13098 0.27639 C -0.07604 0.28125 -0.02395 0.22523 -0.01992 0.14074 C -0.01601 0.06435 -0.05104 -0.00833 -0.10195 -0.01435 C -0.14895 -0.01898 -0.19296 0.02801 -0.19596 0.09885 C -0.19895 0.16158 -0.17096 0.22385 -0.12903 0.22639 C -0.09101 0.23125 -0.05494 0.19491 -0.05195 0.13773 C -0.05 0.08658 -0.07096 0.03704 -0.10403 0.03403 C -0.13294 0.03102 -0.16197 0.05787 -0.16393 0.10185 C -0.16601 0.13935 -0.15104 0.17523 -0.12695 0.17871 C -0.10703 0.18172 -0.08593 0.16505 -0.08502 0.13472 C -0.08294 0.11088 -0.09101 0.08519 -0.10598 0.08172 C -0.11796 0.08172 -0.12994 0.0882 -0.13203 0.1044 C -0.13294 0.11505 -0.13098 0.1257 -0.125 0.13033 C -0.122 0.13172 -0.11992 0.13172 -0.11692 0.13033 " pathEditMode="relative" rAng="0" ptsTypes="fffffffffffffffff">
                                      <p:cBhvr>
                                        <p:cTn id="116" dur="59000" fill="hold"/>
                                        <p:tgtEl>
                                          <p:spTgt spid="37"/>
                                        </p:tgtEl>
                                        <p:attrNameLst>
                                          <p:attrName>ppt_x</p:attrName>
                                          <p:attrName>ppt_y</p:attrName>
                                        </p:attrNameLst>
                                      </p:cBhvr>
                                      <p:rCtr x="-12096" y="-2593"/>
                                    </p:animMotion>
                                  </p:childTnLst>
                                </p:cTn>
                              </p:par>
                              <p:par>
                                <p:cTn id="117" presetID="0" presetClass="path" presetSubtype="0" repeatCount="indefinite" fill="hold" grpId="0" nodeType="withEffect">
                                  <p:stCondLst>
                                    <p:cond delay="0"/>
                                  </p:stCondLst>
                                  <p:childTnLst>
                                    <p:animMotion origin="layout" path="M 0.00091 -0.00093 L -0.52534 0.36944 L -0.6793 0.19907 L 0.00091 -0.23588 L 0.17962 -0.11667 L 0.00091 -0.00093 Z " pathEditMode="relative" ptsTypes="AAAAAA">
                                      <p:cBhvr>
                                        <p:cTn id="118" dur="59000" fill="hold"/>
                                        <p:tgtEl>
                                          <p:spTgt spid="40"/>
                                        </p:tgtEl>
                                        <p:attrNameLst>
                                          <p:attrName>ppt_x</p:attrName>
                                          <p:attrName>ppt_y</p:attrName>
                                        </p:attrNameLst>
                                      </p:cBhvr>
                                    </p:animMotion>
                                  </p:childTnLst>
                                </p:cTn>
                              </p:par>
                              <p:par>
                                <p:cTn id="119" presetID="0" presetClass="path" presetSubtype="0" repeatCount="indefinite" fill="hold" grpId="0" nodeType="withEffect">
                                  <p:stCondLst>
                                    <p:cond delay="0"/>
                                  </p:stCondLst>
                                  <p:childTnLst>
                                    <p:animMotion origin="layout" path="M -2.18835E-7 -7.40741E-7 C 0.0013 -0.00301 0.0026 -0.00579 0.0039 -0.0088 L 0.07112 -0.07708 L -0.09874 -0.25949 L -0.57262 0.33171 L -0.82533 -0.02268 L -0.83327 -0.04028 L -0.6259 -0.30509 L -0.2458 0.33519 L -0.01186 0.00718 " pathEditMode="relative" ptsTypes="fAAAAAAAAA">
                                      <p:cBhvr>
                                        <p:cTn id="120" dur="59000" fill="hold"/>
                                        <p:tgtEl>
                                          <p:spTgt spid="45"/>
                                        </p:tgtEl>
                                        <p:attrNameLst>
                                          <p:attrName>ppt_x</p:attrName>
                                          <p:attrName>ppt_y</p:attrName>
                                        </p:attrNameLst>
                                      </p:cBhvr>
                                    </p:animMotion>
                                  </p:childTnLst>
                                </p:cTn>
                              </p:par>
                              <p:par>
                                <p:cTn id="121" presetID="0" presetClass="path" presetSubtype="0" repeatCount="indefinite" fill="hold" grpId="0" nodeType="withEffect">
                                  <p:stCondLst>
                                    <p:cond delay="0"/>
                                  </p:stCondLst>
                                  <p:childTnLst>
                                    <p:animMotion origin="layout" path="M 1.81451E-6 2.59259E-6 L 0.00495 -0.12107 L -0.00196 0.50532 L 1.81451E-6 2.59259E-6 Z " pathEditMode="relative" ptsTypes="AAAA">
                                      <p:cBhvr>
                                        <p:cTn id="122" dur="59000" fill="hold"/>
                                        <p:tgtEl>
                                          <p:spTgt spid="43"/>
                                        </p:tgtEl>
                                        <p:attrNameLst>
                                          <p:attrName>ppt_x</p:attrName>
                                          <p:attrName>ppt_y</p:attrName>
                                        </p:attrNameLst>
                                      </p:cBhvr>
                                    </p:animMotion>
                                  </p:childTnLst>
                                </p:cTn>
                              </p:par>
                              <p:par>
                                <p:cTn id="123" presetID="0" presetClass="path" presetSubtype="0" repeatCount="indefinite" fill="hold" grpId="0" nodeType="withEffect">
                                  <p:stCondLst>
                                    <p:cond delay="0"/>
                                  </p:stCondLst>
                                  <p:childTnLst>
                                    <p:animMotion origin="layout" path="M 9.27446E-7 8.14815E-6 C -0.00456 -0.00231 -0.00925 -0.00462 -0.0138 -0.00694 L -0.16777 -0.20879 L -0.32773 0.4176 C -0.34675 0.2632 -0.30923 0.01181 -0.39286 -0.04212 C -0.39481 -0.04536 -0.40602 -0.05509 -0.40966 -0.05786 C -0.41292 -0.06018 -0.415 -0.06018 -0.41761 -0.06481 C -0.43376 -0.06944 -0.44978 -0.07523 -0.46593 -0.07893 C -0.46932 -0.07962 -0.47258 -0.07546 -0.47583 -0.07361 C -0.48456 -0.06828 -0.49264 -0.06018 -0.5015 -0.05601 C -0.50801 -0.04745 -0.51517 -0.04097 -0.52129 -0.03148 C -0.52664 -0.02314 -0.53015 -0.01226 -0.5351 -0.00347 C -0.53536 -0.00115 -0.53549 0.00139 -0.53601 0.00348 C -0.53654 0.00556 -0.53771 0.00672 -0.5381 0.0088 C -0.54057 0.02038 -0.54214 0.03357 -0.54396 0.04561 C -0.5437 0.05348 -0.54396 0.07547 -0.54096 0.08612 C -0.5351 0.10695 -0.52637 0.13126 -0.5153 0.14399 C -0.49668 0.16552 -0.46815 0.16667 -0.44718 0.16852 C -0.40875 0.16737 -0.37006 0.16714 -0.33177 0.15973 C -0.30532 0.15464 -0.28032 0.14584 -0.25374 0.14399 C -0.23733 0.13982 -0.22079 0.13704 -0.20437 0.13334 C -0.19513 0.12802 -0.20151 0.13102 -0.19148 0.12825 C -0.18952 0.12778 -0.18562 0.12639 -0.18562 0.12639 L -0.07398 0.0632 L -0.0099 8.14815E-6 " pathEditMode="relative" ptsTypes="fAAfffffffffffffffffffAAA">
                                      <p:cBhvr>
                                        <p:cTn id="124" dur="59000" fill="hold"/>
                                        <p:tgtEl>
                                          <p:spTgt spid="44"/>
                                        </p:tgtEl>
                                        <p:attrNameLst>
                                          <p:attrName>ppt_x</p:attrName>
                                          <p:attrName>ppt_y</p:attrName>
                                        </p:attrNameLst>
                                      </p:cBhvr>
                                    </p:animMotion>
                                  </p:childTnLst>
                                </p:cTn>
                              </p:par>
                              <p:par>
                                <p:cTn id="125" presetID="0" presetClass="path" presetSubtype="0" repeatCount="indefinite" fill="hold" grpId="0" nodeType="withEffect">
                                  <p:stCondLst>
                                    <p:cond delay="0"/>
                                  </p:stCondLst>
                                  <p:childTnLst>
                                    <p:animMotion origin="layout" path="M 2.70158E-6 2.22222E-6 C -0.00195 -0.00069 -0.00404 -0.00116 -0.00599 -0.00185 L -0.2695 -0.40879 L -0.46698 0.20185 L -0.56272 -0.05625 L 0.18067 0.20347 L 0.35339 0.04213 L 0.08884 -0.39815 L 0.0267 0.21227 L 0.00586 -0.01227 " pathEditMode="relative" ptsTypes="fAAAAAAAAA">
                                      <p:cBhvr>
                                        <p:cTn id="126" dur="59000" fill="hold"/>
                                        <p:tgtEl>
                                          <p:spTgt spid="4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9" grpId="1" animBg="1"/>
      <p:bldP spid="10" grpId="0" animBg="1"/>
      <p:bldP spid="11" grpId="0" animBg="1"/>
      <p:bldP spid="12" grpId="0" animBg="1"/>
      <p:bldP spid="13" grpId="0" animBg="1"/>
      <p:bldP spid="14" grpId="0" animBg="1" autoUpdateAnimBg="0"/>
      <p:bldP spid="15" grpId="0" animBg="1"/>
      <p:bldP spid="17" grpId="0" animBg="1"/>
      <p:bldP spid="18" grpId="0" animBg="1"/>
      <p:bldP spid="19" grpId="0" animBg="1" autoUpdateAnimBg="0"/>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29" grpId="1" animBg="1"/>
      <p:bldP spid="30" grpId="0" animBg="1"/>
      <p:bldP spid="32" grpId="0" animBg="1"/>
      <p:bldP spid="33" grpId="0" animBg="1"/>
      <p:bldP spid="34" grpId="0" animBg="1" autoUpdateAnimBg="0"/>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6" grpId="1" animBg="1"/>
      <p:bldP spid="47" grpId="0" animBg="1"/>
      <p:bldP spid="48" grpId="0" animBg="1"/>
      <p:bldP spid="49" grpId="0" animBg="1"/>
      <p:bldP spid="50" grpId="0" animBg="1" autoUpdateAnimBg="0"/>
      <p:bldP spid="51" grpId="0" animBg="1" autoUpdateAnimBg="0"/>
      <p:bldP spid="52" grpId="0" animBg="1"/>
      <p:bldP spid="53" grpId="0" animBg="1"/>
      <p:bldP spid="54" grpId="0" animBg="1"/>
      <p:bldP spid="55" grpId="0" animBg="1"/>
      <p:bldP spid="56" grpId="0" animBg="1"/>
      <p:bldP spid="57" grpId="0" animBg="1"/>
      <p:bldP spid="60" grpId="0"/>
      <p:bldP spid="61" grpId="0"/>
      <p:bldP spid="62" grpId="0"/>
      <p:bldP spid="6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5744" y="934466"/>
            <a:ext cx="5151873" cy="3678251"/>
          </a:xfrm>
          <a:prstGeom prst="rect">
            <a:avLst/>
          </a:prstGeom>
        </p:spPr>
      </p:pic>
      <p:sp>
        <p:nvSpPr>
          <p:cNvPr id="2" name="Title 1"/>
          <p:cNvSpPr>
            <a:spLocks noGrp="1"/>
          </p:cNvSpPr>
          <p:nvPr>
            <p:ph type="title"/>
          </p:nvPr>
        </p:nvSpPr>
        <p:spPr/>
        <p:txBody>
          <a:bodyPr/>
          <a:lstStyle/>
          <a:p>
            <a:r>
              <a:rPr lang="en-US" sz="3200" dirty="0" smtClean="0"/>
              <a:t>Web Innovation Example</a:t>
            </a:r>
            <a:endParaRPr lang="en-US" sz="3200" dirty="0"/>
          </a:p>
        </p:txBody>
      </p:sp>
      <p:sp>
        <p:nvSpPr>
          <p:cNvPr id="4" name="Rectangle 3"/>
          <p:cNvSpPr/>
          <p:nvPr/>
        </p:nvSpPr>
        <p:spPr>
          <a:xfrm>
            <a:off x="3745255" y="2221719"/>
            <a:ext cx="138564" cy="387798"/>
          </a:xfrm>
          <a:prstGeom prst="rect">
            <a:avLst/>
          </a:prstGeom>
        </p:spPr>
        <p:txBody>
          <a:bodyPr wrap="none" lIns="68580" tIns="34290" rIns="68580" bIns="34290">
            <a:spAutoFit/>
          </a:bodyPr>
          <a:lstStyle/>
          <a:p>
            <a:pPr>
              <a:lnSpc>
                <a:spcPct val="115000"/>
              </a:lnSpc>
            </a:pPr>
            <a:endParaRPr lang="en-US" dirty="0">
              <a:ea typeface="Calibri"/>
              <a:cs typeface="Times New Roman"/>
            </a:endParaRPr>
          </a:p>
        </p:txBody>
      </p:sp>
      <p:pic>
        <p:nvPicPr>
          <p:cNvPr id="6" name="cube.mp4">
            <a:hlinkClick r:id="" action="ppaction://media"/>
          </p:cNvPr>
          <p:cNvPicPr>
            <a:picLocks noChangeAspect="1"/>
          </p:cNvPicPr>
          <p:nvPr>
            <a:videoFile r:link="rId1"/>
            <p:extLst>
              <p:ext uri="{DAA4B4D4-6D71-4841-9C94-3DE7FCFB9230}">
                <p14:media xmlns:p14="http://schemas.microsoft.com/office/powerpoint/2010/main" r:embed="rId2">
                  <p14:trim st="330" end="7080"/>
                </p14:media>
              </p:ext>
            </p:extLst>
          </p:nvPr>
        </p:nvPicPr>
        <p:blipFill>
          <a:blip r:embed="rId6"/>
          <a:stretch>
            <a:fillRect/>
          </a:stretch>
        </p:blipFill>
        <p:spPr>
          <a:xfrm>
            <a:off x="5471223" y="2548067"/>
            <a:ext cx="1127745" cy="1127745"/>
          </a:xfrm>
          <a:prstGeom prst="rect">
            <a:avLst/>
          </a:prstGeom>
        </p:spPr>
      </p:pic>
      <p:sp>
        <p:nvSpPr>
          <p:cNvPr id="8" name="Title 1"/>
          <p:cNvSpPr txBox="1">
            <a:spLocks/>
          </p:cNvSpPr>
          <p:nvPr/>
        </p:nvSpPr>
        <p:spPr>
          <a:xfrm>
            <a:off x="830180" y="1126578"/>
            <a:ext cx="1670125" cy="994172"/>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4400" kern="1200">
                <a:solidFill>
                  <a:srgbClr val="515253"/>
                </a:solidFill>
                <a:latin typeface="Klavika Md" panose="02000000000000000000" pitchFamily="50" charset="0"/>
                <a:ea typeface="+mj-ea"/>
                <a:cs typeface="+mj-cs"/>
              </a:defRPr>
            </a:lvl1pPr>
          </a:lstStyle>
          <a:p>
            <a:r>
              <a:rPr lang="en-US" sz="1400" b="1" dirty="0">
                <a:latin typeface="+mn-lt"/>
              </a:rPr>
              <a:t>Web Components and </a:t>
            </a:r>
          </a:p>
          <a:p>
            <a:r>
              <a:rPr lang="en-US" sz="1400" b="1" dirty="0" err="1">
                <a:latin typeface="+mn-lt"/>
              </a:rPr>
              <a:t>WebGL</a:t>
            </a:r>
            <a:endParaRPr lang="en-US" sz="1400" b="1" dirty="0">
              <a:latin typeface="+mn-lt"/>
            </a:endParaRPr>
          </a:p>
        </p:txBody>
      </p:sp>
      <p:sp>
        <p:nvSpPr>
          <p:cNvPr id="9" name="Title 1"/>
          <p:cNvSpPr txBox="1">
            <a:spLocks/>
          </p:cNvSpPr>
          <p:nvPr/>
        </p:nvSpPr>
        <p:spPr>
          <a:xfrm>
            <a:off x="773702" y="2229601"/>
            <a:ext cx="1807285" cy="994172"/>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4400" kern="1200">
                <a:solidFill>
                  <a:srgbClr val="515253"/>
                </a:solidFill>
                <a:latin typeface="Klavika Md" panose="02000000000000000000" pitchFamily="50" charset="0"/>
                <a:ea typeface="+mj-ea"/>
                <a:cs typeface="+mj-cs"/>
              </a:defRPr>
            </a:lvl1pPr>
          </a:lstStyle>
          <a:p>
            <a:r>
              <a:rPr lang="en-US" sz="1400" b="1" dirty="0">
                <a:latin typeface="+mn-lt"/>
              </a:rPr>
              <a:t>Using Android 5.0+</a:t>
            </a:r>
          </a:p>
          <a:p>
            <a:r>
              <a:rPr lang="en-US" sz="1400" b="1" dirty="0">
                <a:latin typeface="+mn-lt"/>
              </a:rPr>
              <a:t>(Lollipop)</a:t>
            </a:r>
          </a:p>
        </p:txBody>
      </p:sp>
    </p:spTree>
    <p:extLst>
      <p:ext uri="{BB962C8B-B14F-4D97-AF65-F5344CB8AC3E}">
        <p14:creationId xmlns:p14="http://schemas.microsoft.com/office/powerpoint/2010/main" val="537322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99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Web Innovation Example</a:t>
            </a:r>
            <a:endParaRPr lang="en-US" sz="3200" dirty="0"/>
          </a:p>
        </p:txBody>
      </p:sp>
      <p:sp>
        <p:nvSpPr>
          <p:cNvPr id="8" name="Title 1"/>
          <p:cNvSpPr txBox="1">
            <a:spLocks/>
          </p:cNvSpPr>
          <p:nvPr/>
        </p:nvSpPr>
        <p:spPr>
          <a:xfrm>
            <a:off x="848842" y="1135909"/>
            <a:ext cx="1670125" cy="994172"/>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4400" kern="1200">
                <a:solidFill>
                  <a:srgbClr val="515253"/>
                </a:solidFill>
                <a:latin typeface="Klavika Md" panose="02000000000000000000" pitchFamily="50" charset="0"/>
                <a:ea typeface="+mj-ea"/>
                <a:cs typeface="+mj-cs"/>
              </a:defRPr>
            </a:lvl1pPr>
          </a:lstStyle>
          <a:p>
            <a:r>
              <a:rPr lang="en-US" sz="1400" b="1" dirty="0">
                <a:latin typeface="+mn-lt"/>
              </a:rPr>
              <a:t>Web Components and </a:t>
            </a:r>
          </a:p>
          <a:p>
            <a:r>
              <a:rPr lang="en-US" sz="1400" b="1" dirty="0" err="1">
                <a:latin typeface="+mn-lt"/>
              </a:rPr>
              <a:t>WebGL</a:t>
            </a:r>
            <a:endParaRPr lang="en-US" sz="1400" b="1" dirty="0">
              <a:latin typeface="+mn-lt"/>
            </a:endParaRPr>
          </a:p>
        </p:txBody>
      </p:sp>
      <p:sp>
        <p:nvSpPr>
          <p:cNvPr id="9" name="Title 1"/>
          <p:cNvSpPr txBox="1">
            <a:spLocks/>
          </p:cNvSpPr>
          <p:nvPr/>
        </p:nvSpPr>
        <p:spPr>
          <a:xfrm>
            <a:off x="848842" y="2231050"/>
            <a:ext cx="1670125" cy="994172"/>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4400" kern="1200">
                <a:solidFill>
                  <a:srgbClr val="515253"/>
                </a:solidFill>
                <a:latin typeface="Klavika Md" panose="02000000000000000000" pitchFamily="50" charset="0"/>
                <a:ea typeface="+mj-ea"/>
                <a:cs typeface="+mj-cs"/>
              </a:defRPr>
            </a:lvl1pPr>
          </a:lstStyle>
          <a:p>
            <a:r>
              <a:rPr lang="en-US" sz="1400" b="1" dirty="0">
                <a:latin typeface="+mn-lt"/>
              </a:rPr>
              <a:t>On Android 4.4+</a:t>
            </a:r>
          </a:p>
          <a:p>
            <a:r>
              <a:rPr lang="en-US" sz="1400" b="1" dirty="0">
                <a:latin typeface="+mn-lt"/>
              </a:rPr>
              <a:t>(KitKat)</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406" y="944616"/>
            <a:ext cx="5151873" cy="3678252"/>
          </a:xfrm>
          <a:prstGeom prst="rect">
            <a:avLst/>
          </a:prstGeom>
        </p:spPr>
      </p:pic>
    </p:spTree>
    <p:extLst>
      <p:ext uri="{BB962C8B-B14F-4D97-AF65-F5344CB8AC3E}">
        <p14:creationId xmlns:p14="http://schemas.microsoft.com/office/powerpoint/2010/main" val="168025106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Web Innovation Example</a:t>
            </a:r>
            <a:endParaRPr lang="en-US" sz="3200" dirty="0"/>
          </a:p>
        </p:txBody>
      </p:sp>
      <p:sp>
        <p:nvSpPr>
          <p:cNvPr id="4" name="Rectangle 3"/>
          <p:cNvSpPr/>
          <p:nvPr/>
        </p:nvSpPr>
        <p:spPr>
          <a:xfrm>
            <a:off x="3840097" y="2371015"/>
            <a:ext cx="138564" cy="387798"/>
          </a:xfrm>
          <a:prstGeom prst="rect">
            <a:avLst/>
          </a:prstGeom>
        </p:spPr>
        <p:txBody>
          <a:bodyPr wrap="none" lIns="68580" tIns="34290" rIns="68580" bIns="34290">
            <a:spAutoFit/>
          </a:bodyPr>
          <a:lstStyle/>
          <a:p>
            <a:pPr>
              <a:lnSpc>
                <a:spcPct val="115000"/>
              </a:lnSpc>
            </a:pPr>
            <a:endParaRPr lang="en-US" dirty="0">
              <a:ea typeface="Calibri"/>
              <a:cs typeface="Times New Roman"/>
            </a:endParaRPr>
          </a:p>
        </p:txBody>
      </p:sp>
      <p:pic>
        <p:nvPicPr>
          <p:cNvPr id="6" name="cube.mp4">
            <a:hlinkClick r:id="" action="ppaction://media"/>
          </p:cNvPr>
          <p:cNvPicPr>
            <a:picLocks noChangeAspect="1"/>
          </p:cNvPicPr>
          <p:nvPr>
            <a:videoFile r:link="rId1"/>
            <p:extLst>
              <p:ext uri="{DAA4B4D4-6D71-4841-9C94-3DE7FCFB9230}">
                <p14:media xmlns:p14="http://schemas.microsoft.com/office/powerpoint/2010/main" r:embed="rId2">
                  <p14:trim st="199.9998" end="7164.9999"/>
                </p14:media>
              </p:ext>
            </p:extLst>
          </p:nvPr>
        </p:nvPicPr>
        <p:blipFill>
          <a:blip r:embed="rId5"/>
          <a:stretch>
            <a:fillRect/>
          </a:stretch>
        </p:blipFill>
        <p:spPr>
          <a:xfrm>
            <a:off x="5566065" y="2697363"/>
            <a:ext cx="1127745" cy="1127745"/>
          </a:xfrm>
          <a:prstGeom prst="rect">
            <a:avLst/>
          </a:prstGeom>
        </p:spPr>
      </p:pic>
      <p:sp>
        <p:nvSpPr>
          <p:cNvPr id="8" name="Title 1"/>
          <p:cNvSpPr txBox="1">
            <a:spLocks/>
          </p:cNvSpPr>
          <p:nvPr/>
        </p:nvSpPr>
        <p:spPr>
          <a:xfrm>
            <a:off x="925022" y="1275874"/>
            <a:ext cx="1670125" cy="994172"/>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4400" kern="1200">
                <a:solidFill>
                  <a:srgbClr val="515253"/>
                </a:solidFill>
                <a:latin typeface="Klavika Md" panose="02000000000000000000" pitchFamily="50" charset="0"/>
                <a:ea typeface="+mj-ea"/>
                <a:cs typeface="+mj-cs"/>
              </a:defRPr>
            </a:lvl1pPr>
          </a:lstStyle>
          <a:p>
            <a:r>
              <a:rPr lang="en-US" sz="1400" b="1" dirty="0">
                <a:latin typeface="+mn-lt"/>
              </a:rPr>
              <a:t>Web Components and </a:t>
            </a:r>
          </a:p>
          <a:p>
            <a:r>
              <a:rPr lang="en-US" sz="1400" b="1" dirty="0" err="1">
                <a:latin typeface="+mn-lt"/>
              </a:rPr>
              <a:t>WebGL</a:t>
            </a:r>
            <a:endParaRPr lang="en-US" sz="1400" b="1" dirty="0">
              <a:latin typeface="+mn-lt"/>
            </a:endParaRPr>
          </a:p>
        </p:txBody>
      </p:sp>
      <p:sp>
        <p:nvSpPr>
          <p:cNvPr id="9" name="Title 1"/>
          <p:cNvSpPr txBox="1">
            <a:spLocks/>
          </p:cNvSpPr>
          <p:nvPr/>
        </p:nvSpPr>
        <p:spPr>
          <a:xfrm>
            <a:off x="925022" y="2371015"/>
            <a:ext cx="1670125" cy="994172"/>
          </a:xfrm>
          <a:prstGeom prst="rect">
            <a:avLst/>
          </a:prstGeom>
        </p:spPr>
        <p:txBody>
          <a:bodyPr vert="horz" lIns="68580" tIns="34290" rIns="68580" bIns="34290" rtlCol="0" anchor="ctr">
            <a:noAutofit/>
          </a:bodyPr>
          <a:lstStyle>
            <a:lvl1pPr algn="ctr" defTabSz="914400" rtl="0" eaLnBrk="1" latinLnBrk="0" hangingPunct="1">
              <a:lnSpc>
                <a:spcPct val="90000"/>
              </a:lnSpc>
              <a:spcBef>
                <a:spcPct val="0"/>
              </a:spcBef>
              <a:buNone/>
              <a:defRPr sz="4400" kern="1200">
                <a:solidFill>
                  <a:srgbClr val="515253"/>
                </a:solidFill>
                <a:latin typeface="Klavika Md" panose="02000000000000000000" pitchFamily="50" charset="0"/>
                <a:ea typeface="+mj-ea"/>
                <a:cs typeface="+mj-cs"/>
              </a:defRPr>
            </a:lvl1pPr>
          </a:lstStyle>
          <a:p>
            <a:r>
              <a:rPr lang="en-US" sz="1400" b="1" dirty="0">
                <a:latin typeface="+mn-lt"/>
              </a:rPr>
              <a:t>On Android 4.0+</a:t>
            </a:r>
          </a:p>
          <a:p>
            <a:r>
              <a:rPr lang="en-US" sz="1400" b="1" dirty="0">
                <a:latin typeface="+mn-lt"/>
              </a:rPr>
              <a:t>(ICS)</a:t>
            </a: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97458" y="1166784"/>
            <a:ext cx="5155001" cy="2936082"/>
          </a:xfrm>
          <a:prstGeom prst="rect">
            <a:avLst/>
          </a:prstGeom>
        </p:spPr>
      </p:pic>
    </p:spTree>
    <p:extLst>
      <p:ext uri="{BB962C8B-B14F-4D97-AF65-F5344CB8AC3E}">
        <p14:creationId xmlns:p14="http://schemas.microsoft.com/office/powerpoint/2010/main" val="86047676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video>
              <p:cMediaNode vol="80000" mute="1">
                <p:cTn id="2" repeatCount="indefinite" fill="hold" display="0">
                  <p:stCondLst>
                    <p:cond delay="indefinite"/>
                  </p:stCondLst>
                </p:cTn>
                <p:tgtEl>
                  <p:spTgt spid="6"/>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3" y="2108062"/>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The Intel® XDK is free</a:t>
            </a:r>
            <a:endParaRPr lang="en-US" dirty="0"/>
          </a:p>
        </p:txBody>
      </p:sp>
      <p:sp>
        <p:nvSpPr>
          <p:cNvPr id="7" name="Text Placeholder 2"/>
          <p:cNvSpPr>
            <a:spLocks noGrp="1"/>
          </p:cNvSpPr>
          <p:nvPr>
            <p:ph type="body" idx="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Free to use, free to build.  Doesn’t matter about the size of your company.</a:t>
            </a:r>
            <a:endParaRPr lang="en-US" dirty="0"/>
          </a:p>
        </p:txBody>
      </p:sp>
    </p:spTree>
    <p:extLst>
      <p:ext uri="{BB962C8B-B14F-4D97-AF65-F5344CB8AC3E}">
        <p14:creationId xmlns:p14="http://schemas.microsoft.com/office/powerpoint/2010/main" val="105966108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devices2.mp4">
            <a:hlinkClick r:id="" action="ppaction://media"/>
          </p:cNvPr>
          <p:cNvPicPr>
            <a:picLocks noChangeAspect="1"/>
          </p:cNvPicPr>
          <p:nvPr>
            <a:videoFile r:link="rId2"/>
            <p:extLst>
              <p:ext uri="{DAA4B4D4-6D71-4841-9C94-3DE7FCFB9230}">
                <p14:media xmlns:p14="http://schemas.microsoft.com/office/powerpoint/2010/main" r:embed="rId1">
                  <p14:fade in="1500" out="5000"/>
                </p14:media>
              </p:ext>
            </p:extLst>
          </p:nvPr>
        </p:nvPicPr>
        <p:blipFill>
          <a:blip r:embed="rId5"/>
          <a:stretch>
            <a:fillRect/>
          </a:stretch>
        </p:blipFill>
        <p:spPr>
          <a:xfrm>
            <a:off x="-1" y="-969066"/>
            <a:ext cx="9144001" cy="6858002"/>
          </a:xfrm>
          <a:prstGeom prst="rect">
            <a:avLst/>
          </a:prstGeom>
        </p:spPr>
      </p:pic>
      <p:sp>
        <p:nvSpPr>
          <p:cNvPr id="2" name="Title 1"/>
          <p:cNvSpPr>
            <a:spLocks noGrp="1"/>
          </p:cNvSpPr>
          <p:nvPr>
            <p:ph type="title"/>
          </p:nvPr>
        </p:nvSpPr>
        <p:spPr>
          <a:xfrm>
            <a:off x="3105382" y="273844"/>
            <a:ext cx="2894202" cy="575242"/>
          </a:xfrm>
          <a:solidFill>
            <a:schemeClr val="bg1">
              <a:alpha val="85000"/>
            </a:schemeClr>
          </a:solidFill>
          <a:effectLst/>
        </p:spPr>
        <p:txBody>
          <a:bodyPr/>
          <a:lstStyle/>
          <a:p>
            <a:pPr algn="ctr"/>
            <a:r>
              <a:rPr lang="en-US" sz="3600" b="1" dirty="0" smtClean="0"/>
              <a:t>What if...</a:t>
            </a:r>
            <a:endParaRPr lang="en-US" sz="3600" b="1" dirty="0"/>
          </a:p>
        </p:txBody>
      </p:sp>
      <p:sp>
        <p:nvSpPr>
          <p:cNvPr id="4" name="Rectangle 3"/>
          <p:cNvSpPr/>
          <p:nvPr/>
        </p:nvSpPr>
        <p:spPr>
          <a:xfrm>
            <a:off x="3036099" y="2417670"/>
            <a:ext cx="138564" cy="387798"/>
          </a:xfrm>
          <a:prstGeom prst="rect">
            <a:avLst/>
          </a:prstGeom>
        </p:spPr>
        <p:txBody>
          <a:bodyPr wrap="none" lIns="68580" tIns="34290" rIns="68580" bIns="34290">
            <a:spAutoFit/>
          </a:bodyPr>
          <a:lstStyle/>
          <a:p>
            <a:pPr>
              <a:lnSpc>
                <a:spcPct val="115000"/>
              </a:lnSpc>
            </a:pPr>
            <a:endParaRPr lang="en-US" dirty="0">
              <a:ea typeface="Calibri"/>
              <a:cs typeface="Times New Roman"/>
            </a:endParaRPr>
          </a:p>
        </p:txBody>
      </p:sp>
      <p:sp>
        <p:nvSpPr>
          <p:cNvPr id="10" name="Content Placeholder 2"/>
          <p:cNvSpPr>
            <a:spLocks noGrp="1"/>
          </p:cNvSpPr>
          <p:nvPr>
            <p:ph idx="4294967295"/>
          </p:nvPr>
        </p:nvSpPr>
        <p:spPr>
          <a:xfrm>
            <a:off x="727787" y="1296955"/>
            <a:ext cx="7725747" cy="1707502"/>
          </a:xfrm>
          <a:prstGeom prst="rect">
            <a:avLst/>
          </a:prstGeom>
          <a:solidFill>
            <a:schemeClr val="bg1">
              <a:alpha val="85000"/>
            </a:schemeClr>
          </a:solidFill>
          <a:effectLst/>
        </p:spPr>
        <p:txBody>
          <a:bodyPr lIns="182880" tIns="102870">
            <a:noAutofit/>
          </a:bodyPr>
          <a:lstStyle/>
          <a:p>
            <a:pPr marL="285750" lvl="0" indent="-285750">
              <a:buFont typeface="Wingdings" panose="05000000000000000000" pitchFamily="2" charset="2"/>
              <a:buChar char="§"/>
            </a:pPr>
            <a:r>
              <a:rPr lang="en-US" sz="2400" b="1" dirty="0" smtClean="0">
                <a:solidFill>
                  <a:srgbClr val="003C71"/>
                </a:solidFill>
                <a:latin typeface="+mn-lt"/>
              </a:rPr>
              <a:t>New web technologies were available...</a:t>
            </a:r>
            <a:endParaRPr lang="en-US" sz="2400" dirty="0">
              <a:solidFill>
                <a:srgbClr val="003C71"/>
              </a:solidFill>
              <a:latin typeface="+mn-lt"/>
            </a:endParaRPr>
          </a:p>
          <a:p>
            <a:pPr marL="285750" lvl="0" indent="-285750">
              <a:buFont typeface="Wingdings" panose="05000000000000000000" pitchFamily="2" charset="2"/>
              <a:buChar char="§"/>
            </a:pPr>
            <a:r>
              <a:rPr lang="en-US" sz="2400" b="1" dirty="0" smtClean="0">
                <a:solidFill>
                  <a:srgbClr val="003C71"/>
                </a:solidFill>
                <a:latin typeface="+mn-lt"/>
              </a:rPr>
              <a:t>Your latest application behaved the same...</a:t>
            </a:r>
          </a:p>
          <a:p>
            <a:pPr marL="285750" lvl="0" indent="-285750">
              <a:buFont typeface="Wingdings" panose="05000000000000000000" pitchFamily="2" charset="2"/>
              <a:buChar char="§"/>
            </a:pPr>
            <a:r>
              <a:rPr lang="en-US" sz="2400" b="1" dirty="0" smtClean="0">
                <a:solidFill>
                  <a:srgbClr val="003C71"/>
                </a:solidFill>
                <a:latin typeface="+mn-lt"/>
              </a:rPr>
              <a:t>Your target market increased...</a:t>
            </a:r>
          </a:p>
        </p:txBody>
      </p:sp>
      <p:sp>
        <p:nvSpPr>
          <p:cNvPr id="11" name="Content Placeholder 2"/>
          <p:cNvSpPr>
            <a:spLocks noGrp="1"/>
          </p:cNvSpPr>
          <p:nvPr>
            <p:ph idx="4294967295"/>
          </p:nvPr>
        </p:nvSpPr>
        <p:spPr>
          <a:xfrm>
            <a:off x="1296955" y="3405335"/>
            <a:ext cx="6578082" cy="728143"/>
          </a:xfrm>
          <a:prstGeom prst="rect">
            <a:avLst/>
          </a:prstGeom>
          <a:solidFill>
            <a:schemeClr val="bg1">
              <a:alpha val="90000"/>
            </a:schemeClr>
          </a:solidFill>
        </p:spPr>
        <p:txBody>
          <a:bodyPr tIns="102870" bIns="102870">
            <a:noAutofit/>
          </a:bodyPr>
          <a:lstStyle/>
          <a:p>
            <a:pPr algn="ctr"/>
            <a:r>
              <a:rPr lang="en-US" sz="3600" b="1" dirty="0">
                <a:solidFill>
                  <a:srgbClr val="003C71"/>
                </a:solidFill>
              </a:rPr>
              <a:t>...on all Android devices</a:t>
            </a:r>
          </a:p>
        </p:txBody>
      </p:sp>
    </p:spTree>
    <p:extLst>
      <p:ext uri="{BB962C8B-B14F-4D97-AF65-F5344CB8AC3E}">
        <p14:creationId xmlns:p14="http://schemas.microsoft.com/office/powerpoint/2010/main" val="149376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bg/>
                                          </p:spTgt>
                                        </p:tgtEl>
                                        <p:attrNameLst>
                                          <p:attrName>style.visibility</p:attrName>
                                        </p:attrNameLst>
                                      </p:cBhvr>
                                      <p:to>
                                        <p:strVal val="visible"/>
                                      </p:to>
                                    </p:set>
                                    <p:animEffect transition="in" filter="fade">
                                      <p:cBhvr>
                                        <p:cTn id="7" dur="1000"/>
                                        <p:tgtEl>
                                          <p:spTgt spid="11">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1000"/>
                                        <p:tgtEl>
                                          <p:spTgt spid="11">
                                            <p:txEl>
                                              <p:pRg st="0" end="0"/>
                                            </p:txEl>
                                          </p:spTgt>
                                        </p:tgtEl>
                                      </p:cBhvr>
                                    </p:animEffect>
                                  </p:childTnLst>
                                </p:cTn>
                              </p:par>
                              <p:par>
                                <p:cTn id="13" presetID="10" presetClass="entr" presetSubtype="0" fill="hold" nodeType="withEffect">
                                  <p:stCondLst>
                                    <p:cond delay="50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0"/>
                                        <p:tgtEl>
                                          <p:spTgt spid="3"/>
                                        </p:tgtEl>
                                      </p:cBhvr>
                                    </p:animEffect>
                                  </p:childTnLst>
                                </p:cTn>
                              </p:par>
                            </p:childTnLst>
                          </p:cTn>
                        </p:par>
                        <p:par>
                          <p:cTn id="16" fill="hold">
                            <p:stCondLst>
                              <p:cond delay="10000"/>
                            </p:stCondLst>
                            <p:childTnLst>
                              <p:par>
                                <p:cTn id="17" presetID="1" presetClass="mediacall" presetSubtype="0" fill="hold" nodeType="afterEffect">
                                  <p:stCondLst>
                                    <p:cond delay="0"/>
                                  </p:stCondLst>
                                  <p:childTnLst>
                                    <p:cmd type="call" cmd="playFrom(0.0)">
                                      <p:cBhvr>
                                        <p:cTn id="18" dur="97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3"/>
                </p:tgtEl>
              </p:cMediaNode>
            </p:video>
          </p:childTnLst>
        </p:cTn>
      </p:par>
    </p:tnLst>
    <p:bldLst>
      <p:bldP spid="11" grpId="0"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672334" y="2006138"/>
            <a:ext cx="8103705" cy="2080679"/>
          </a:xfrm>
          <a:prstGeom prst="rect">
            <a:avLst/>
          </a:prstGeom>
        </p:spPr>
        <p:txBody>
          <a:bodyPr>
            <a:noAutofit/>
          </a:bodyPr>
          <a:lstStyle/>
          <a:p>
            <a:pPr marL="285750" lvl="0" indent="-285750">
              <a:buFont typeface="Arial" panose="020B0604020202020204" pitchFamily="34" charset="0"/>
              <a:buChar char="•"/>
            </a:pPr>
            <a:r>
              <a:rPr lang="en-US" sz="2000" dirty="0" smtClean="0">
                <a:solidFill>
                  <a:srgbClr val="003C71"/>
                </a:solidFill>
                <a:latin typeface="+mn-lt"/>
              </a:rPr>
              <a:t>Advanced HTML5 </a:t>
            </a:r>
            <a:r>
              <a:rPr lang="en-US" sz="2000" dirty="0">
                <a:solidFill>
                  <a:srgbClr val="003C71"/>
                </a:solidFill>
                <a:latin typeface="+mn-lt"/>
              </a:rPr>
              <a:t>runtime based on Google’s Blink and Chromium</a:t>
            </a:r>
          </a:p>
          <a:p>
            <a:pPr marL="285750" lvl="0" indent="-285750">
              <a:buFont typeface="Arial" panose="020B0604020202020204" pitchFamily="34" charset="0"/>
              <a:buChar char="•"/>
            </a:pPr>
            <a:r>
              <a:rPr lang="en-US" sz="2000" dirty="0" smtClean="0">
                <a:solidFill>
                  <a:srgbClr val="003C71"/>
                </a:solidFill>
                <a:latin typeface="+mn-lt"/>
              </a:rPr>
              <a:t>Designed for ambitious web apps</a:t>
            </a:r>
          </a:p>
          <a:p>
            <a:pPr marL="285750" lvl="0" indent="-285750">
              <a:buFont typeface="Arial" panose="020B0604020202020204" pitchFamily="34" charset="0"/>
              <a:buChar char="•"/>
            </a:pPr>
            <a:r>
              <a:rPr lang="en-US" sz="2000" dirty="0" smtClean="0">
                <a:solidFill>
                  <a:srgbClr val="003C71"/>
                </a:solidFill>
                <a:latin typeface="+mn-lt"/>
              </a:rPr>
              <a:t>Exceptional performance </a:t>
            </a:r>
            <a:r>
              <a:rPr lang="en-US" sz="2000" dirty="0">
                <a:solidFill>
                  <a:srgbClr val="003C71"/>
                </a:solidFill>
                <a:latin typeface="+mn-lt"/>
              </a:rPr>
              <a:t>for Android apps using web technologies</a:t>
            </a:r>
          </a:p>
          <a:p>
            <a:pPr marL="285750" lvl="0" indent="-285750">
              <a:buFont typeface="Arial" panose="020B0604020202020204" pitchFamily="34" charset="0"/>
              <a:buChar char="•"/>
            </a:pPr>
            <a:r>
              <a:rPr lang="en-US" sz="2000" dirty="0">
                <a:solidFill>
                  <a:srgbClr val="003C71"/>
                </a:solidFill>
                <a:latin typeface="+mn-lt"/>
              </a:rPr>
              <a:t>Reduces Android </a:t>
            </a:r>
            <a:r>
              <a:rPr lang="en-US" sz="2000" dirty="0" smtClean="0">
                <a:solidFill>
                  <a:srgbClr val="003C71"/>
                </a:solidFill>
                <a:latin typeface="+mn-lt"/>
              </a:rPr>
              <a:t>fragmentation	</a:t>
            </a:r>
            <a:endParaRPr lang="en-US" sz="2000" dirty="0" smtClean="0">
              <a:solidFill>
                <a:srgbClr val="003C71"/>
              </a:solidFill>
              <a:latin typeface="+mn-lt"/>
              <a:cs typeface="Calibri" panose="020F0502020204030204" pitchFamily="34" charset="0"/>
            </a:endParaRPr>
          </a:p>
        </p:txBody>
      </p:sp>
      <p:grpSp>
        <p:nvGrpSpPr>
          <p:cNvPr id="6" name="Group 5"/>
          <p:cNvGrpSpPr/>
          <p:nvPr/>
        </p:nvGrpSpPr>
        <p:grpSpPr>
          <a:xfrm>
            <a:off x="0" y="4629150"/>
            <a:ext cx="9144000" cy="514350"/>
            <a:chOff x="-101600" y="6185848"/>
            <a:chExt cx="12311797" cy="685800"/>
          </a:xfrm>
        </p:grpSpPr>
        <p:sp>
          <p:nvSpPr>
            <p:cNvPr id="2" name="Rectangle 1"/>
            <p:cNvSpPr/>
            <p:nvPr/>
          </p:nvSpPr>
          <p:spPr>
            <a:xfrm>
              <a:off x="-101600" y="6185848"/>
              <a:ext cx="12311797" cy="68580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55544" y="6305667"/>
              <a:ext cx="11633256" cy="471924"/>
            </a:xfrm>
            <a:prstGeom prst="rect">
              <a:avLst/>
            </a:prstGeom>
          </p:spPr>
          <p:txBody>
            <a:bodyPr wrap="square">
              <a:spAutoFit/>
            </a:bodyPr>
            <a:lstStyle/>
            <a:p>
              <a:pPr marL="300038" lvl="1">
                <a:spcAft>
                  <a:spcPts val="675"/>
                </a:spcAft>
                <a:tabLst>
                  <a:tab pos="3039666" algn="l"/>
                </a:tabLst>
              </a:pPr>
              <a:r>
                <a:rPr lang="en-US" sz="1700" b="1" dirty="0">
                  <a:solidFill>
                    <a:schemeClr val="bg1"/>
                  </a:solidFill>
                  <a:cs typeface="Calibri" pitchFamily="34" charset="0"/>
                </a:rPr>
                <a:t>crosswalk-project.org 	       						 @xwalk_project</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7785" y="6427637"/>
              <a:ext cx="397292" cy="242248"/>
            </a:xfrm>
            <a:prstGeom prst="rect">
              <a:avLst/>
            </a:prstGeom>
          </p:spPr>
        </p:pic>
      </p:gr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6698" y="446796"/>
            <a:ext cx="4207137" cy="1183222"/>
          </a:xfrm>
          <a:prstGeom prst="rect">
            <a:avLst/>
          </a:prstGeom>
        </p:spPr>
      </p:pic>
    </p:spTree>
    <p:extLst>
      <p:ext uri="{BB962C8B-B14F-4D97-AF65-F5344CB8AC3E}">
        <p14:creationId xmlns:p14="http://schemas.microsoft.com/office/powerpoint/2010/main" val="260307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250"/>
                                        <p:tgtEl>
                                          <p:spTgt spid="3">
                                            <p:txEl>
                                              <p:pRg st="0" end="0"/>
                                            </p:txEl>
                                          </p:spTgt>
                                        </p:tgtEl>
                                      </p:cBhvr>
                                    </p:animEffect>
                                  </p:childTnLst>
                                </p:cTn>
                              </p:par>
                              <p:par>
                                <p:cTn id="8" presetID="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1000" fill="hold"/>
                                        <p:tgtEl>
                                          <p:spTgt spid="6"/>
                                        </p:tgtEl>
                                        <p:attrNameLst>
                                          <p:attrName>ppt_x</p:attrName>
                                        </p:attrNameLst>
                                      </p:cBhvr>
                                      <p:tavLst>
                                        <p:tav tm="0">
                                          <p:val>
                                            <p:strVal val="#ppt_x"/>
                                          </p:val>
                                        </p:tav>
                                        <p:tav tm="100000">
                                          <p:val>
                                            <p:strVal val="#ppt_x"/>
                                          </p:val>
                                        </p:tav>
                                      </p:tavLst>
                                    </p:anim>
                                    <p:anim calcmode="lin" valueType="num">
                                      <p:cBhvr additive="base">
                                        <p:cTn id="11"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down)">
                                      <p:cBhvr>
                                        <p:cTn id="16" dur="25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down)">
                                      <p:cBhvr>
                                        <p:cTn id="21" dur="25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wipe(down)">
                                      <p:cBhvr>
                                        <p:cTn id="26" dur="25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Crosswalk Project Goals</a:t>
            </a:r>
            <a:endParaRPr lang="en-US" sz="3200" dirty="0"/>
          </a:p>
        </p:txBody>
      </p:sp>
      <p:sp>
        <p:nvSpPr>
          <p:cNvPr id="9" name="Content Placeholder 3"/>
          <p:cNvSpPr>
            <a:spLocks noGrp="1"/>
          </p:cNvSpPr>
          <p:nvPr>
            <p:ph idx="4294967295"/>
          </p:nvPr>
        </p:nvSpPr>
        <p:spPr>
          <a:xfrm>
            <a:off x="628650" y="1141847"/>
            <a:ext cx="7886700" cy="3263504"/>
          </a:xfrm>
          <a:prstGeom prst="rect">
            <a:avLst/>
          </a:prstGeom>
        </p:spPr>
        <p:txBody>
          <a:bodyPr lIns="68580" tIns="34290" rIns="68580" bIns="34290">
            <a:normAutofit lnSpcReduction="10000"/>
          </a:bodyPr>
          <a:lstStyle/>
          <a:p>
            <a:pPr marL="285743" indent="-285743"/>
            <a:r>
              <a:rPr lang="en-US" dirty="0">
                <a:solidFill>
                  <a:srgbClr val="003C71"/>
                </a:solidFill>
              </a:rPr>
              <a:t>Enable latest, advanced web application features across all Android devices  (v4.0+)</a:t>
            </a:r>
          </a:p>
          <a:p>
            <a:pPr marL="285743" indent="-285743"/>
            <a:r>
              <a:rPr lang="en-US" dirty="0">
                <a:solidFill>
                  <a:srgbClr val="003C71"/>
                </a:solidFill>
              </a:rPr>
              <a:t>Based on W3C standards and landing zone for new draft APIs and Intel differentiation, such as SIMD and Presentation API </a:t>
            </a:r>
          </a:p>
          <a:p>
            <a:pPr marL="285743" indent="-285743"/>
            <a:r>
              <a:rPr lang="en-US" dirty="0">
                <a:solidFill>
                  <a:srgbClr val="003C71"/>
                </a:solidFill>
              </a:rPr>
              <a:t>Bring web applications to the next level, closer to native</a:t>
            </a:r>
          </a:p>
          <a:p>
            <a:pPr marL="285743" indent="-285743"/>
            <a:r>
              <a:rPr lang="en-US" dirty="0" smtClean="0">
                <a:solidFill>
                  <a:srgbClr val="003C71"/>
                </a:solidFill>
              </a:rPr>
              <a:t>Inclusion with favorite developer tools and APIs</a:t>
            </a:r>
            <a:endParaRPr lang="en-US" dirty="0">
              <a:solidFill>
                <a:srgbClr val="003C71"/>
              </a:solidFill>
            </a:endParaRPr>
          </a:p>
          <a:p>
            <a:pPr marL="685800" lvl="1" indent="-260747"/>
            <a:r>
              <a:rPr lang="en-US" dirty="0" err="1" smtClean="0"/>
              <a:t>PhoneGap</a:t>
            </a:r>
            <a:r>
              <a:rPr lang="en-US" dirty="0" smtClean="0"/>
              <a:t> / Cordova, Intel</a:t>
            </a:r>
            <a:r>
              <a:rPr lang="en-US" dirty="0"/>
              <a:t>® </a:t>
            </a:r>
            <a:r>
              <a:rPr lang="en-US" dirty="0" smtClean="0"/>
              <a:t>XDK, etc.</a:t>
            </a:r>
            <a:endParaRPr lang="en-US" dirty="0"/>
          </a:p>
          <a:p>
            <a:pPr marL="285743" indent="-285743"/>
            <a:r>
              <a:rPr lang="en-US" dirty="0">
                <a:solidFill>
                  <a:srgbClr val="003C71"/>
                </a:solidFill>
              </a:rPr>
              <a:t>Good co-operation with upstream projects</a:t>
            </a:r>
          </a:p>
          <a:p>
            <a:pPr marL="685800" lvl="1" indent="-260747"/>
            <a:r>
              <a:rPr lang="en-US" dirty="0"/>
              <a:t>Chromium, Blink, </a:t>
            </a:r>
            <a:r>
              <a:rPr lang="en-US" dirty="0" err="1"/>
              <a:t>Skia</a:t>
            </a:r>
            <a:r>
              <a:rPr lang="en-US" dirty="0"/>
              <a:t>, V8, Wayland</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grpSp>
        <p:nvGrpSpPr>
          <p:cNvPr id="10" name="Group 9"/>
          <p:cNvGrpSpPr/>
          <p:nvPr/>
        </p:nvGrpSpPr>
        <p:grpSpPr>
          <a:xfrm>
            <a:off x="0" y="4629150"/>
            <a:ext cx="9144000" cy="514350"/>
            <a:chOff x="-101600" y="6185848"/>
            <a:chExt cx="12311797" cy="685800"/>
          </a:xfrm>
        </p:grpSpPr>
        <p:sp>
          <p:nvSpPr>
            <p:cNvPr id="12" name="Rectangle 11"/>
            <p:cNvSpPr/>
            <p:nvPr/>
          </p:nvSpPr>
          <p:spPr>
            <a:xfrm>
              <a:off x="-101600" y="6185848"/>
              <a:ext cx="12311797" cy="68580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355544" y="6305667"/>
              <a:ext cx="11633256" cy="471924"/>
            </a:xfrm>
            <a:prstGeom prst="rect">
              <a:avLst/>
            </a:prstGeom>
          </p:spPr>
          <p:txBody>
            <a:bodyPr wrap="square">
              <a:spAutoFit/>
            </a:bodyPr>
            <a:lstStyle/>
            <a:p>
              <a:pPr marL="300038" lvl="1">
                <a:spcAft>
                  <a:spcPts val="675"/>
                </a:spcAft>
                <a:tabLst>
                  <a:tab pos="3039666" algn="l"/>
                </a:tabLst>
              </a:pPr>
              <a:r>
                <a:rPr lang="en-US" sz="1700" b="1" dirty="0">
                  <a:solidFill>
                    <a:schemeClr val="bg1"/>
                  </a:solidFill>
                  <a:cs typeface="Calibri" pitchFamily="34" charset="0"/>
                </a:rPr>
                <a:t>crosswalk-project.org 	       						 @xwalk_project</a:t>
              </a:r>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7785" y="6427637"/>
              <a:ext cx="397292" cy="242248"/>
            </a:xfrm>
            <a:prstGeom prst="rect">
              <a:avLst/>
            </a:prstGeom>
          </p:spPr>
        </p:pic>
      </p:grpSp>
    </p:spTree>
    <p:extLst>
      <p:ext uri="{BB962C8B-B14F-4D97-AF65-F5344CB8AC3E}">
        <p14:creationId xmlns:p14="http://schemas.microsoft.com/office/powerpoint/2010/main" val="1468819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200" dirty="0" smtClean="0"/>
              <a:t>Wonderfully Open Source</a:t>
            </a:r>
            <a:endParaRPr lang="en-US" sz="3200" dirty="0"/>
          </a:p>
        </p:txBody>
      </p:sp>
      <p:sp>
        <p:nvSpPr>
          <p:cNvPr id="4" name="Content Placeholder 3"/>
          <p:cNvSpPr>
            <a:spLocks noGrp="1"/>
          </p:cNvSpPr>
          <p:nvPr>
            <p:ph idx="4294967295"/>
          </p:nvPr>
        </p:nvSpPr>
        <p:spPr>
          <a:xfrm>
            <a:off x="559077" y="1455816"/>
            <a:ext cx="7866466" cy="2228747"/>
          </a:xfrm>
          <a:prstGeom prst="rect">
            <a:avLst/>
          </a:prstGeom>
        </p:spPr>
        <p:txBody>
          <a:bodyPr lIns="68580" tIns="34290" rIns="68580" bIns="34290">
            <a:noAutofit/>
          </a:bodyPr>
          <a:lstStyle/>
          <a:p>
            <a:pPr marL="285750" indent="-285750">
              <a:buFont typeface="Arial" panose="020B0604020202020204" pitchFamily="34" charset="0"/>
              <a:buChar char="•"/>
            </a:pPr>
            <a:r>
              <a:rPr lang="en-US" sz="2000" dirty="0">
                <a:solidFill>
                  <a:srgbClr val="003C71"/>
                </a:solidFill>
              </a:rPr>
              <a:t>Fully open source project – embraces </a:t>
            </a:r>
            <a:r>
              <a:rPr lang="en-US" sz="2000" dirty="0" smtClean="0">
                <a:solidFill>
                  <a:srgbClr val="003C71"/>
                </a:solidFill>
              </a:rPr>
              <a:t>participation</a:t>
            </a:r>
            <a:endParaRPr lang="en-US" dirty="0">
              <a:solidFill>
                <a:srgbClr val="003C71"/>
              </a:solidFill>
            </a:endParaRPr>
          </a:p>
          <a:p>
            <a:pPr marL="285750" indent="-285750">
              <a:buFont typeface="Arial" panose="020B0604020202020204" pitchFamily="34" charset="0"/>
              <a:buChar char="•"/>
            </a:pPr>
            <a:r>
              <a:rPr lang="en-US" sz="2000" dirty="0" smtClean="0">
                <a:solidFill>
                  <a:srgbClr val="003C71"/>
                </a:solidFill>
                <a:latin typeface="+mn-lt"/>
              </a:rPr>
              <a:t>BSD licensed.  Started in September, 2013.</a:t>
            </a:r>
          </a:p>
          <a:p>
            <a:pPr marL="285750" indent="-285750">
              <a:buFont typeface="Arial" panose="020B0604020202020204" pitchFamily="34" charset="0"/>
              <a:buChar char="•"/>
            </a:pPr>
            <a:r>
              <a:rPr lang="en-US" sz="2000" dirty="0" smtClean="0">
                <a:solidFill>
                  <a:srgbClr val="003C71"/>
                </a:solidFill>
                <a:latin typeface="+mn-lt"/>
              </a:rPr>
              <a:t>6-week release cadence. Stable, Beta and Canary channels.</a:t>
            </a:r>
          </a:p>
          <a:p>
            <a:pPr marL="285750" indent="-285750">
              <a:buFont typeface="Arial" panose="020B0604020202020204" pitchFamily="34" charset="0"/>
              <a:buChar char="•"/>
            </a:pPr>
            <a:r>
              <a:rPr lang="en-US" sz="2000" dirty="0" smtClean="0">
                <a:solidFill>
                  <a:srgbClr val="003C71"/>
                </a:solidFill>
                <a:latin typeface="+mn-lt"/>
              </a:rPr>
              <a:t>GitHub for code and reviews. JIRA for features and bugs. </a:t>
            </a:r>
            <a:r>
              <a:rPr lang="en-US" sz="2000" dirty="0" err="1" smtClean="0">
                <a:solidFill>
                  <a:srgbClr val="003C71"/>
                </a:solidFill>
                <a:latin typeface="+mn-lt"/>
              </a:rPr>
              <a:t>FreeNode</a:t>
            </a:r>
            <a:r>
              <a:rPr lang="en-US" sz="2000" dirty="0" smtClean="0">
                <a:solidFill>
                  <a:srgbClr val="003C71"/>
                </a:solidFill>
                <a:latin typeface="+mn-lt"/>
              </a:rPr>
              <a:t> for IRC.</a:t>
            </a:r>
          </a:p>
          <a:p>
            <a:pPr marL="285750" indent="-285750">
              <a:buFont typeface="Arial" panose="020B0604020202020204" pitchFamily="34" charset="0"/>
              <a:buChar char="•"/>
            </a:pPr>
            <a:r>
              <a:rPr lang="en-US" sz="2000" dirty="0" smtClean="0">
                <a:solidFill>
                  <a:srgbClr val="003C71"/>
                </a:solidFill>
                <a:latin typeface="+mn-lt"/>
              </a:rPr>
              <a:t>Plans, support, and feature ownership via mailing list</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grpSp>
        <p:nvGrpSpPr>
          <p:cNvPr id="9" name="Group 8"/>
          <p:cNvGrpSpPr/>
          <p:nvPr/>
        </p:nvGrpSpPr>
        <p:grpSpPr>
          <a:xfrm>
            <a:off x="0" y="4629150"/>
            <a:ext cx="9144000" cy="514350"/>
            <a:chOff x="-101600" y="6185848"/>
            <a:chExt cx="12311797" cy="685800"/>
          </a:xfrm>
        </p:grpSpPr>
        <p:sp>
          <p:nvSpPr>
            <p:cNvPr id="10" name="Rectangle 9"/>
            <p:cNvSpPr/>
            <p:nvPr/>
          </p:nvSpPr>
          <p:spPr>
            <a:xfrm>
              <a:off x="-101600" y="6185848"/>
              <a:ext cx="12311797" cy="68580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p:cNvSpPr/>
            <p:nvPr/>
          </p:nvSpPr>
          <p:spPr>
            <a:xfrm>
              <a:off x="355544" y="6305667"/>
              <a:ext cx="11633256" cy="471924"/>
            </a:xfrm>
            <a:prstGeom prst="rect">
              <a:avLst/>
            </a:prstGeom>
          </p:spPr>
          <p:txBody>
            <a:bodyPr wrap="square">
              <a:spAutoFit/>
            </a:bodyPr>
            <a:lstStyle/>
            <a:p>
              <a:pPr marL="300038" lvl="1">
                <a:spcAft>
                  <a:spcPts val="675"/>
                </a:spcAft>
                <a:tabLst>
                  <a:tab pos="3039666" algn="l"/>
                </a:tabLst>
              </a:pPr>
              <a:r>
                <a:rPr lang="en-US" sz="1700" b="1" dirty="0">
                  <a:solidFill>
                    <a:schemeClr val="bg1"/>
                  </a:solidFill>
                  <a:cs typeface="Calibri" pitchFamily="34" charset="0"/>
                </a:rPr>
                <a:t>crosswalk-project.org 	       						 @xwalk_project</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7785" y="6427637"/>
              <a:ext cx="397292" cy="242248"/>
            </a:xfrm>
            <a:prstGeom prst="rect">
              <a:avLst/>
            </a:prstGeom>
          </p:spPr>
        </p:pic>
      </p:grpSp>
    </p:spTree>
    <p:extLst>
      <p:ext uri="{BB962C8B-B14F-4D97-AF65-F5344CB8AC3E}">
        <p14:creationId xmlns:p14="http://schemas.microsoft.com/office/powerpoint/2010/main" val="1783591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557" y="185555"/>
            <a:ext cx="7119112" cy="4425523"/>
          </a:xfrm>
          <a:prstGeom prst="rect">
            <a:avLst/>
          </a:prstGeom>
        </p:spPr>
      </p:pic>
      <p:pic>
        <p:nvPicPr>
          <p:cNvPr id="13314" name="Picture 2" descr="icon19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56592" y="138900"/>
            <a:ext cx="572947" cy="57294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0" y="4629150"/>
            <a:ext cx="9144000" cy="514350"/>
            <a:chOff x="-101600" y="6185848"/>
            <a:chExt cx="12311797" cy="685800"/>
          </a:xfrm>
        </p:grpSpPr>
        <p:sp>
          <p:nvSpPr>
            <p:cNvPr id="8" name="Rectangle 7"/>
            <p:cNvSpPr/>
            <p:nvPr/>
          </p:nvSpPr>
          <p:spPr>
            <a:xfrm>
              <a:off x="-101600" y="6185848"/>
              <a:ext cx="12311797" cy="68580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p:cNvSpPr/>
            <p:nvPr/>
          </p:nvSpPr>
          <p:spPr>
            <a:xfrm>
              <a:off x="355544" y="6305667"/>
              <a:ext cx="11633256" cy="471924"/>
            </a:xfrm>
            <a:prstGeom prst="rect">
              <a:avLst/>
            </a:prstGeom>
          </p:spPr>
          <p:txBody>
            <a:bodyPr wrap="square">
              <a:spAutoFit/>
            </a:bodyPr>
            <a:lstStyle/>
            <a:p>
              <a:pPr marL="300038" lvl="1">
                <a:spcAft>
                  <a:spcPts val="675"/>
                </a:spcAft>
                <a:tabLst>
                  <a:tab pos="3039666" algn="l"/>
                </a:tabLst>
              </a:pPr>
              <a:r>
                <a:rPr lang="en-US" sz="1700" b="1" dirty="0">
                  <a:solidFill>
                    <a:schemeClr val="bg1"/>
                  </a:solidFill>
                  <a:cs typeface="Calibri" pitchFamily="34" charset="0"/>
                </a:rPr>
                <a:t>crosswalk-project.org 	       						 @xwalk_project</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7785" y="6427637"/>
              <a:ext cx="397292" cy="242248"/>
            </a:xfrm>
            <a:prstGeom prst="rect">
              <a:avLst/>
            </a:prstGeom>
          </p:spPr>
        </p:pic>
      </p:grpSp>
    </p:spTree>
    <p:extLst>
      <p:ext uri="{BB962C8B-B14F-4D97-AF65-F5344CB8AC3E}">
        <p14:creationId xmlns:p14="http://schemas.microsoft.com/office/powerpoint/2010/main" val="72620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81995" y="276649"/>
            <a:ext cx="7886700" cy="994172"/>
          </a:xfrm>
        </p:spPr>
        <p:txBody>
          <a:bodyPr/>
          <a:lstStyle/>
          <a:p>
            <a:r>
              <a:rPr lang="en-US" sz="3200" dirty="0" smtClean="0"/>
              <a:t>Features and APIs</a:t>
            </a:r>
            <a:endParaRPr lang="en-US" sz="3200" dirty="0"/>
          </a:p>
        </p:txBody>
      </p:sp>
      <p:sp>
        <p:nvSpPr>
          <p:cNvPr id="4" name="Content Placeholder 3"/>
          <p:cNvSpPr>
            <a:spLocks noGrp="1"/>
          </p:cNvSpPr>
          <p:nvPr>
            <p:ph idx="4294967295"/>
          </p:nvPr>
        </p:nvSpPr>
        <p:spPr>
          <a:xfrm>
            <a:off x="544671" y="1063699"/>
            <a:ext cx="8474510" cy="3661169"/>
          </a:xfrm>
          <a:prstGeom prst="rect">
            <a:avLst/>
          </a:prstGeom>
        </p:spPr>
        <p:txBody>
          <a:bodyPr lIns="68580" tIns="34290" rIns="68580" bIns="34290">
            <a:noAutofit/>
          </a:bodyPr>
          <a:lstStyle/>
          <a:p>
            <a:pPr marL="285750" indent="-285750">
              <a:spcBef>
                <a:spcPts val="600"/>
              </a:spcBef>
              <a:spcAft>
                <a:spcPts val="150"/>
              </a:spcAft>
              <a:buFont typeface="Arial" panose="020B0604020202020204" pitchFamily="34" charset="0"/>
              <a:buChar char="•"/>
            </a:pPr>
            <a:r>
              <a:rPr lang="en-US" dirty="0">
                <a:solidFill>
                  <a:srgbClr val="003C71"/>
                </a:solidFill>
              </a:rPr>
              <a:t>Web </a:t>
            </a:r>
            <a:r>
              <a:rPr lang="en-US" dirty="0" smtClean="0">
                <a:solidFill>
                  <a:srgbClr val="003C71"/>
                </a:solidFill>
              </a:rPr>
              <a:t>Components: Future </a:t>
            </a:r>
            <a:r>
              <a:rPr lang="en-US" dirty="0">
                <a:solidFill>
                  <a:srgbClr val="003C71"/>
                </a:solidFill>
              </a:rPr>
              <a:t>of the web app design</a:t>
            </a:r>
          </a:p>
          <a:p>
            <a:pPr marL="285750" indent="-285750">
              <a:spcBef>
                <a:spcPts val="600"/>
              </a:spcBef>
              <a:spcAft>
                <a:spcPts val="150"/>
              </a:spcAft>
              <a:buFont typeface="Arial" panose="020B0604020202020204" pitchFamily="34" charset="0"/>
              <a:buChar char="•"/>
            </a:pPr>
            <a:r>
              <a:rPr lang="en-US" dirty="0">
                <a:solidFill>
                  <a:srgbClr val="003C71"/>
                </a:solidFill>
              </a:rPr>
              <a:t>Service </a:t>
            </a:r>
            <a:r>
              <a:rPr lang="en-US" dirty="0" smtClean="0">
                <a:solidFill>
                  <a:srgbClr val="003C71"/>
                </a:solidFill>
              </a:rPr>
              <a:t>Worker:  Closing </a:t>
            </a:r>
            <a:r>
              <a:rPr lang="en-US" dirty="0">
                <a:solidFill>
                  <a:srgbClr val="003C71"/>
                </a:solidFill>
              </a:rPr>
              <a:t>the gap between the native and web applications</a:t>
            </a:r>
          </a:p>
          <a:p>
            <a:pPr marL="285750" indent="-285750">
              <a:spcBef>
                <a:spcPts val="600"/>
              </a:spcBef>
              <a:spcAft>
                <a:spcPts val="150"/>
              </a:spcAft>
              <a:buFont typeface="Arial" panose="020B0604020202020204" pitchFamily="34" charset="0"/>
              <a:buChar char="•"/>
            </a:pPr>
            <a:r>
              <a:rPr lang="en-US" dirty="0">
                <a:solidFill>
                  <a:srgbClr val="003C71"/>
                </a:solidFill>
              </a:rPr>
              <a:t>Responsive </a:t>
            </a:r>
            <a:r>
              <a:rPr lang="en-US" dirty="0" smtClean="0">
                <a:solidFill>
                  <a:srgbClr val="003C71"/>
                </a:solidFill>
              </a:rPr>
              <a:t>Design:  Media </a:t>
            </a:r>
            <a:r>
              <a:rPr lang="en-US" dirty="0">
                <a:solidFill>
                  <a:srgbClr val="003C71"/>
                </a:solidFill>
              </a:rPr>
              <a:t>queries (L4), @viewport, Picture element, </a:t>
            </a:r>
            <a:r>
              <a:rPr lang="en-US" dirty="0" err="1">
                <a:solidFill>
                  <a:srgbClr val="003C71"/>
                </a:solidFill>
              </a:rPr>
              <a:t>srcset</a:t>
            </a:r>
            <a:r>
              <a:rPr lang="en-US" dirty="0">
                <a:solidFill>
                  <a:srgbClr val="003C71"/>
                </a:solidFill>
              </a:rPr>
              <a:t> attribute</a:t>
            </a:r>
          </a:p>
          <a:p>
            <a:pPr marL="285750" indent="-285750">
              <a:spcBef>
                <a:spcPts val="600"/>
              </a:spcBef>
              <a:spcAft>
                <a:spcPts val="150"/>
              </a:spcAft>
              <a:buFont typeface="Arial" panose="020B0604020202020204" pitchFamily="34" charset="0"/>
              <a:buChar char="•"/>
            </a:pPr>
            <a:r>
              <a:rPr lang="en-US" dirty="0">
                <a:solidFill>
                  <a:srgbClr val="003C71"/>
                </a:solidFill>
              </a:rPr>
              <a:t>Native </a:t>
            </a:r>
            <a:r>
              <a:rPr lang="en-US" dirty="0" smtClean="0">
                <a:solidFill>
                  <a:srgbClr val="003C71"/>
                </a:solidFill>
              </a:rPr>
              <a:t>Client:  Portable </a:t>
            </a:r>
            <a:r>
              <a:rPr lang="en-US" dirty="0">
                <a:solidFill>
                  <a:srgbClr val="003C71"/>
                </a:solidFill>
              </a:rPr>
              <a:t>version, </a:t>
            </a:r>
            <a:r>
              <a:rPr lang="en-US" dirty="0" err="1">
                <a:solidFill>
                  <a:srgbClr val="003C71"/>
                </a:solidFill>
              </a:rPr>
              <a:t>pNaCl</a:t>
            </a:r>
            <a:endParaRPr lang="en-US" dirty="0">
              <a:solidFill>
                <a:srgbClr val="003C71"/>
              </a:solidFill>
            </a:endParaRPr>
          </a:p>
          <a:p>
            <a:pPr marL="285750" indent="-285750">
              <a:spcBef>
                <a:spcPts val="600"/>
              </a:spcBef>
              <a:spcAft>
                <a:spcPts val="150"/>
              </a:spcAft>
              <a:buFont typeface="Arial" panose="020B0604020202020204" pitchFamily="34" charset="0"/>
              <a:buChar char="•"/>
            </a:pPr>
            <a:r>
              <a:rPr lang="en-US" dirty="0" smtClean="0">
                <a:solidFill>
                  <a:srgbClr val="003C71"/>
                </a:solidFill>
              </a:rPr>
              <a:t>Manifest:  Standard </a:t>
            </a:r>
            <a:r>
              <a:rPr lang="en-US" dirty="0">
                <a:solidFill>
                  <a:srgbClr val="003C71"/>
                </a:solidFill>
              </a:rPr>
              <a:t>manifest for web applications</a:t>
            </a:r>
          </a:p>
          <a:p>
            <a:pPr marL="285750" indent="-285750">
              <a:spcBef>
                <a:spcPts val="600"/>
              </a:spcBef>
              <a:spcAft>
                <a:spcPts val="150"/>
              </a:spcAft>
              <a:buFont typeface="Arial" panose="020B0604020202020204" pitchFamily="34" charset="0"/>
              <a:buChar char="•"/>
            </a:pPr>
            <a:r>
              <a:rPr lang="en-US" dirty="0">
                <a:solidFill>
                  <a:srgbClr val="003C71"/>
                </a:solidFill>
              </a:rPr>
              <a:t>W3C SysApps: Raw Sockets </a:t>
            </a:r>
          </a:p>
          <a:p>
            <a:pPr marL="285750" indent="-285750">
              <a:spcBef>
                <a:spcPts val="600"/>
              </a:spcBef>
              <a:spcAft>
                <a:spcPts val="150"/>
              </a:spcAft>
              <a:buFont typeface="Arial" panose="020B0604020202020204" pitchFamily="34" charset="0"/>
              <a:buChar char="•"/>
            </a:pPr>
            <a:r>
              <a:rPr lang="en-US" dirty="0">
                <a:solidFill>
                  <a:srgbClr val="003C71"/>
                </a:solidFill>
              </a:rPr>
              <a:t>W3C SysApps: Device Capabilities </a:t>
            </a:r>
          </a:p>
          <a:p>
            <a:pPr marL="285750" indent="-285750">
              <a:spcBef>
                <a:spcPts val="600"/>
              </a:spcBef>
              <a:spcAft>
                <a:spcPts val="150"/>
              </a:spcAft>
              <a:buFont typeface="Arial" panose="020B0604020202020204" pitchFamily="34" charset="0"/>
              <a:buChar char="•"/>
            </a:pPr>
            <a:r>
              <a:rPr lang="en-US" dirty="0">
                <a:solidFill>
                  <a:srgbClr val="003C71"/>
                </a:solidFill>
              </a:rPr>
              <a:t>W3C SysApps: App URI</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grpSp>
        <p:nvGrpSpPr>
          <p:cNvPr id="7" name="Group 6"/>
          <p:cNvGrpSpPr/>
          <p:nvPr/>
        </p:nvGrpSpPr>
        <p:grpSpPr>
          <a:xfrm>
            <a:off x="0" y="4629150"/>
            <a:ext cx="9144000" cy="514350"/>
            <a:chOff x="-101600" y="6185848"/>
            <a:chExt cx="12311797" cy="685800"/>
          </a:xfrm>
        </p:grpSpPr>
        <p:sp>
          <p:nvSpPr>
            <p:cNvPr id="9" name="Rectangle 8"/>
            <p:cNvSpPr/>
            <p:nvPr/>
          </p:nvSpPr>
          <p:spPr>
            <a:xfrm>
              <a:off x="-101600" y="6185848"/>
              <a:ext cx="12311797" cy="68580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55544" y="6305667"/>
              <a:ext cx="11633256" cy="471924"/>
            </a:xfrm>
            <a:prstGeom prst="rect">
              <a:avLst/>
            </a:prstGeom>
          </p:spPr>
          <p:txBody>
            <a:bodyPr wrap="square">
              <a:spAutoFit/>
            </a:bodyPr>
            <a:lstStyle/>
            <a:p>
              <a:pPr marL="300038" lvl="1">
                <a:spcAft>
                  <a:spcPts val="675"/>
                </a:spcAft>
                <a:tabLst>
                  <a:tab pos="3039666" algn="l"/>
                </a:tabLst>
              </a:pPr>
              <a:r>
                <a:rPr lang="en-US" sz="1700" b="1" dirty="0">
                  <a:solidFill>
                    <a:schemeClr val="bg1"/>
                  </a:solidFill>
                  <a:cs typeface="Calibri" pitchFamily="34" charset="0"/>
                </a:rPr>
                <a:t>crosswalk-project.org 	       						 @xwalk_project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7785" y="6427637"/>
              <a:ext cx="397292" cy="242248"/>
            </a:xfrm>
            <a:prstGeom prst="rect">
              <a:avLst/>
            </a:prstGeom>
          </p:spPr>
        </p:pic>
      </p:grpSp>
    </p:spTree>
    <p:extLst>
      <p:ext uri="{BB962C8B-B14F-4D97-AF65-F5344CB8AC3E}">
        <p14:creationId xmlns:p14="http://schemas.microsoft.com/office/powerpoint/2010/main" val="235159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25" y="279559"/>
            <a:ext cx="7886700" cy="994172"/>
          </a:xfrm>
        </p:spPr>
        <p:txBody>
          <a:bodyPr/>
          <a:lstStyle/>
          <a:p>
            <a:r>
              <a:rPr lang="en-US" sz="3200" dirty="0" smtClean="0"/>
              <a:t>Features </a:t>
            </a:r>
            <a:r>
              <a:rPr lang="en-US" sz="3200" dirty="0"/>
              <a:t>and APIs </a:t>
            </a:r>
            <a:r>
              <a:rPr lang="en-US" sz="3200" dirty="0" smtClean="0"/>
              <a:t>(cont.)</a:t>
            </a:r>
            <a:endParaRPr lang="en-US" sz="3200" dirty="0"/>
          </a:p>
        </p:txBody>
      </p:sp>
      <p:sp>
        <p:nvSpPr>
          <p:cNvPr id="3" name="Content Placeholder 2"/>
          <p:cNvSpPr>
            <a:spLocks noGrp="1"/>
          </p:cNvSpPr>
          <p:nvPr>
            <p:ph idx="4294967295"/>
          </p:nvPr>
        </p:nvSpPr>
        <p:spPr>
          <a:xfrm>
            <a:off x="628649" y="790010"/>
            <a:ext cx="8188779" cy="3762851"/>
          </a:xfrm>
          <a:prstGeom prst="rect">
            <a:avLst/>
          </a:prstGeom>
        </p:spPr>
        <p:txBody>
          <a:bodyPr lIns="68580" tIns="34290" rIns="68580" bIns="34290">
            <a:noAutofit/>
          </a:bodyPr>
          <a:lstStyle/>
          <a:p>
            <a:pPr marL="285750" indent="-285750">
              <a:spcBef>
                <a:spcPts val="600"/>
              </a:spcBef>
              <a:buFont typeface="Arial" panose="020B0604020202020204" pitchFamily="34" charset="0"/>
              <a:buChar char="•"/>
            </a:pPr>
            <a:r>
              <a:rPr lang="en-US" sz="1600" dirty="0">
                <a:solidFill>
                  <a:srgbClr val="003C71"/>
                </a:solidFill>
              </a:rPr>
              <a:t>W3C Promises API</a:t>
            </a:r>
          </a:p>
          <a:p>
            <a:pPr marL="285750" indent="-285750">
              <a:spcBef>
                <a:spcPts val="600"/>
              </a:spcBef>
              <a:buFont typeface="Arial" panose="020B0604020202020204" pitchFamily="34" charset="0"/>
              <a:buChar char="•"/>
            </a:pPr>
            <a:r>
              <a:rPr lang="en-US" sz="1600" dirty="0">
                <a:solidFill>
                  <a:srgbClr val="003C71"/>
                </a:solidFill>
              </a:rPr>
              <a:t>W3C Resource Timing API</a:t>
            </a:r>
          </a:p>
          <a:p>
            <a:pPr marL="285750" indent="-285750">
              <a:spcBef>
                <a:spcPts val="600"/>
              </a:spcBef>
              <a:buFont typeface="Arial" panose="020B0604020202020204" pitchFamily="34" charset="0"/>
              <a:buChar char="•"/>
            </a:pPr>
            <a:r>
              <a:rPr lang="en-US" sz="1600" dirty="0">
                <a:solidFill>
                  <a:srgbClr val="003C71"/>
                </a:solidFill>
              </a:rPr>
              <a:t>W3C User Timing API</a:t>
            </a:r>
          </a:p>
          <a:p>
            <a:pPr marL="285750" indent="-285750">
              <a:spcBef>
                <a:spcPts val="600"/>
              </a:spcBef>
              <a:buFont typeface="Arial" panose="020B0604020202020204" pitchFamily="34" charset="0"/>
              <a:buChar char="•"/>
            </a:pPr>
            <a:r>
              <a:rPr lang="en-US" sz="1600" dirty="0">
                <a:solidFill>
                  <a:srgbClr val="003C71"/>
                </a:solidFill>
              </a:rPr>
              <a:t>W3C Ambient Light API</a:t>
            </a:r>
          </a:p>
          <a:p>
            <a:pPr marL="285750" indent="-285750">
              <a:spcBef>
                <a:spcPts val="600"/>
              </a:spcBef>
              <a:buFont typeface="Arial" panose="020B0604020202020204" pitchFamily="34" charset="0"/>
              <a:buChar char="•"/>
            </a:pPr>
            <a:r>
              <a:rPr lang="en-US" sz="1600" dirty="0">
                <a:solidFill>
                  <a:srgbClr val="003C71"/>
                </a:solidFill>
              </a:rPr>
              <a:t>W3C </a:t>
            </a:r>
            <a:r>
              <a:rPr lang="en-US" sz="1600" dirty="0" err="1">
                <a:solidFill>
                  <a:srgbClr val="003C71"/>
                </a:solidFill>
              </a:rPr>
              <a:t>GamePad</a:t>
            </a:r>
            <a:r>
              <a:rPr lang="en-US" sz="1600" dirty="0">
                <a:solidFill>
                  <a:srgbClr val="003C71"/>
                </a:solidFill>
              </a:rPr>
              <a:t> API</a:t>
            </a:r>
          </a:p>
          <a:p>
            <a:pPr marL="285750" indent="-285750">
              <a:spcBef>
                <a:spcPts val="600"/>
              </a:spcBef>
              <a:buFont typeface="Arial" panose="020B0604020202020204" pitchFamily="34" charset="0"/>
              <a:buChar char="•"/>
            </a:pPr>
            <a:r>
              <a:rPr lang="en-US" sz="1600" dirty="0" err="1">
                <a:solidFill>
                  <a:srgbClr val="003C71"/>
                </a:solidFill>
              </a:rPr>
              <a:t>EcmaScript</a:t>
            </a:r>
            <a:r>
              <a:rPr lang="en-US" sz="1600" dirty="0">
                <a:solidFill>
                  <a:srgbClr val="003C71"/>
                </a:solidFill>
              </a:rPr>
              <a:t> SIMD</a:t>
            </a:r>
          </a:p>
          <a:p>
            <a:pPr marL="285750" indent="-285750">
              <a:spcBef>
                <a:spcPts val="600"/>
              </a:spcBef>
              <a:buFont typeface="Arial" panose="020B0604020202020204" pitchFamily="34" charset="0"/>
              <a:buChar char="•"/>
            </a:pPr>
            <a:r>
              <a:rPr lang="en-US" sz="1600" dirty="0">
                <a:solidFill>
                  <a:srgbClr val="003C71"/>
                </a:solidFill>
              </a:rPr>
              <a:t>W3C WebRTC</a:t>
            </a:r>
          </a:p>
          <a:p>
            <a:pPr marL="285750" indent="-285750">
              <a:spcBef>
                <a:spcPts val="600"/>
              </a:spcBef>
              <a:buFont typeface="Arial" panose="020B0604020202020204" pitchFamily="34" charset="0"/>
              <a:buChar char="•"/>
            </a:pPr>
            <a:r>
              <a:rPr lang="en-US" sz="1600" dirty="0">
                <a:solidFill>
                  <a:srgbClr val="003C71"/>
                </a:solidFill>
              </a:rPr>
              <a:t>W3C </a:t>
            </a:r>
            <a:r>
              <a:rPr lang="en-US" sz="1600" dirty="0" err="1">
                <a:solidFill>
                  <a:srgbClr val="003C71"/>
                </a:solidFill>
              </a:rPr>
              <a:t>WebGL</a:t>
            </a:r>
            <a:r>
              <a:rPr lang="en-US" sz="1600" dirty="0">
                <a:solidFill>
                  <a:srgbClr val="003C71"/>
                </a:solidFill>
              </a:rPr>
              <a:t>, Canvas</a:t>
            </a:r>
          </a:p>
          <a:p>
            <a:pPr marL="285750" indent="-285750">
              <a:spcBef>
                <a:spcPts val="600"/>
              </a:spcBef>
              <a:buFont typeface="Arial" panose="020B0604020202020204" pitchFamily="34" charset="0"/>
              <a:buChar char="•"/>
            </a:pPr>
            <a:r>
              <a:rPr lang="en-US" sz="1600" dirty="0">
                <a:solidFill>
                  <a:srgbClr val="003C71"/>
                </a:solidFill>
              </a:rPr>
              <a:t>W3C Web Animations</a:t>
            </a:r>
          </a:p>
          <a:p>
            <a:pPr marL="285750" indent="-285750">
              <a:spcBef>
                <a:spcPts val="600"/>
              </a:spcBef>
              <a:buFont typeface="Arial" panose="020B0604020202020204" pitchFamily="34" charset="0"/>
              <a:buChar char="•"/>
            </a:pPr>
            <a:r>
              <a:rPr lang="en-US" sz="1600" dirty="0">
                <a:solidFill>
                  <a:srgbClr val="003C71"/>
                </a:solidFill>
              </a:rPr>
              <a:t>HTML5 input </a:t>
            </a:r>
            <a:r>
              <a:rPr lang="en-US" sz="1600" dirty="0" smtClean="0">
                <a:solidFill>
                  <a:srgbClr val="003C71"/>
                </a:solidFill>
              </a:rPr>
              <a:t>enhancements:  </a:t>
            </a:r>
            <a:r>
              <a:rPr lang="en-US" sz="1400" dirty="0" smtClean="0">
                <a:solidFill>
                  <a:srgbClr val="003C71"/>
                </a:solidFill>
              </a:rPr>
              <a:t>context </a:t>
            </a:r>
            <a:r>
              <a:rPr lang="en-US" sz="1400" dirty="0">
                <a:solidFill>
                  <a:srgbClr val="003C71"/>
                </a:solidFill>
              </a:rPr>
              <a:t>menu, pattern attribute, data list element, autocomplete</a:t>
            </a:r>
          </a:p>
          <a:p>
            <a:pPr marL="285750" indent="-285750">
              <a:spcBef>
                <a:spcPts val="600"/>
              </a:spcBef>
              <a:buFont typeface="Arial" panose="020B0604020202020204" pitchFamily="34" charset="0"/>
              <a:buChar char="•"/>
            </a:pPr>
            <a:r>
              <a:rPr lang="en-US" sz="1600" dirty="0">
                <a:solidFill>
                  <a:srgbClr val="003C71"/>
                </a:solidFill>
              </a:rPr>
              <a:t>Beacon</a:t>
            </a:r>
          </a:p>
          <a:p>
            <a:pPr marL="285750" indent="-285750">
              <a:spcBef>
                <a:spcPts val="600"/>
              </a:spcBef>
              <a:buFont typeface="Arial" panose="020B0604020202020204" pitchFamily="34" charset="0"/>
              <a:buChar char="•"/>
            </a:pPr>
            <a:r>
              <a:rPr lang="en-US" sz="1600" dirty="0">
                <a:solidFill>
                  <a:srgbClr val="003C71"/>
                </a:solidFill>
              </a:rPr>
              <a:t>Vehicle </a:t>
            </a:r>
            <a:r>
              <a:rPr lang="en-US" sz="1600" dirty="0" smtClean="0">
                <a:solidFill>
                  <a:srgbClr val="003C71"/>
                </a:solidFill>
              </a:rPr>
              <a:t>and DLNA API </a:t>
            </a:r>
            <a:r>
              <a:rPr lang="en-US" sz="1600" dirty="0">
                <a:solidFill>
                  <a:srgbClr val="003C71"/>
                </a:solidFill>
              </a:rPr>
              <a:t>(IVI</a:t>
            </a:r>
            <a:r>
              <a:rPr lang="en-US" sz="1600" dirty="0" smtClean="0">
                <a:solidFill>
                  <a:srgbClr val="003C71"/>
                </a:solidFill>
              </a:rPr>
              <a:t>)</a:t>
            </a:r>
            <a:endParaRPr lang="en-US" sz="1600" dirty="0">
              <a:solidFill>
                <a:srgbClr val="003C7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grpSp>
        <p:nvGrpSpPr>
          <p:cNvPr id="8" name="Group 7"/>
          <p:cNvGrpSpPr/>
          <p:nvPr/>
        </p:nvGrpSpPr>
        <p:grpSpPr>
          <a:xfrm>
            <a:off x="0" y="4629150"/>
            <a:ext cx="9144000" cy="514350"/>
            <a:chOff x="-101600" y="6185848"/>
            <a:chExt cx="12311797" cy="685800"/>
          </a:xfrm>
        </p:grpSpPr>
        <p:sp>
          <p:nvSpPr>
            <p:cNvPr id="9" name="Rectangle 8"/>
            <p:cNvSpPr/>
            <p:nvPr/>
          </p:nvSpPr>
          <p:spPr>
            <a:xfrm>
              <a:off x="-101600" y="6185848"/>
              <a:ext cx="12311797" cy="68580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a:off x="355544" y="6305667"/>
              <a:ext cx="11633256" cy="471924"/>
            </a:xfrm>
            <a:prstGeom prst="rect">
              <a:avLst/>
            </a:prstGeom>
          </p:spPr>
          <p:txBody>
            <a:bodyPr wrap="square">
              <a:spAutoFit/>
            </a:bodyPr>
            <a:lstStyle/>
            <a:p>
              <a:pPr marL="300038" lvl="1">
                <a:spcAft>
                  <a:spcPts val="675"/>
                </a:spcAft>
                <a:tabLst>
                  <a:tab pos="3039666" algn="l"/>
                </a:tabLst>
              </a:pPr>
              <a:r>
                <a:rPr lang="en-US" sz="1700" b="1" dirty="0">
                  <a:solidFill>
                    <a:schemeClr val="bg1"/>
                  </a:solidFill>
                  <a:cs typeface="Calibri" pitchFamily="34" charset="0"/>
                </a:rPr>
                <a:t>crosswalk-project.org 	       						 @xwalk_project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7785" y="6427637"/>
              <a:ext cx="397292" cy="242248"/>
            </a:xfrm>
            <a:prstGeom prst="rect">
              <a:avLst/>
            </a:prstGeom>
          </p:spPr>
        </p:pic>
      </p:grpSp>
    </p:spTree>
    <p:extLst>
      <p:ext uri="{BB962C8B-B14F-4D97-AF65-F5344CB8AC3E}">
        <p14:creationId xmlns:p14="http://schemas.microsoft.com/office/powerpoint/2010/main" val="2063738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0" y="4629150"/>
            <a:ext cx="9144000" cy="514350"/>
            <a:chOff x="-101600" y="6185848"/>
            <a:chExt cx="12311797" cy="685800"/>
          </a:xfrm>
        </p:grpSpPr>
        <p:sp>
          <p:nvSpPr>
            <p:cNvPr id="11" name="Rectangle 10"/>
            <p:cNvSpPr/>
            <p:nvPr/>
          </p:nvSpPr>
          <p:spPr>
            <a:xfrm>
              <a:off x="-101600" y="6185848"/>
              <a:ext cx="12311797" cy="68580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p:cNvSpPr/>
            <p:nvPr/>
          </p:nvSpPr>
          <p:spPr>
            <a:xfrm>
              <a:off x="355544" y="6305667"/>
              <a:ext cx="11633256" cy="471924"/>
            </a:xfrm>
            <a:prstGeom prst="rect">
              <a:avLst/>
            </a:prstGeom>
          </p:spPr>
          <p:txBody>
            <a:bodyPr wrap="square">
              <a:spAutoFit/>
            </a:bodyPr>
            <a:lstStyle/>
            <a:p>
              <a:pPr marL="300038" lvl="1">
                <a:spcAft>
                  <a:spcPts val="675"/>
                </a:spcAft>
                <a:tabLst>
                  <a:tab pos="3039666" algn="l"/>
                </a:tabLst>
              </a:pPr>
              <a:r>
                <a:rPr lang="en-US" sz="1700" b="1" dirty="0">
                  <a:solidFill>
                    <a:schemeClr val="bg1"/>
                  </a:solidFill>
                  <a:cs typeface="Calibri" pitchFamily="34" charset="0"/>
                </a:rPr>
                <a:t>crosswalk-project.org 	       						 @xwalk_project</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07785" y="6427637"/>
              <a:ext cx="397292" cy="242248"/>
            </a:xfrm>
            <a:prstGeom prst="rect">
              <a:avLst/>
            </a:prstGeom>
          </p:spPr>
        </p:pic>
      </p:grpSp>
      <p:sp>
        <p:nvSpPr>
          <p:cNvPr id="25" name="Title 1"/>
          <p:cNvSpPr>
            <a:spLocks noGrp="1"/>
          </p:cNvSpPr>
          <p:nvPr>
            <p:ph type="title"/>
          </p:nvPr>
        </p:nvSpPr>
        <p:spPr>
          <a:xfrm>
            <a:off x="519006" y="270271"/>
            <a:ext cx="7886700" cy="637138"/>
          </a:xfrm>
        </p:spPr>
        <p:txBody>
          <a:bodyPr>
            <a:normAutofit/>
          </a:bodyPr>
          <a:lstStyle/>
          <a:p>
            <a:r>
              <a:rPr lang="en-US" sz="3200" dirty="0">
                <a:latin typeface="+mn-lt"/>
              </a:rPr>
              <a:t>Building with Crosswalk</a:t>
            </a:r>
          </a:p>
        </p:txBody>
      </p:sp>
      <p:sp>
        <p:nvSpPr>
          <p:cNvPr id="26" name="Content Placeholder 2"/>
          <p:cNvSpPr>
            <a:spLocks noGrp="1"/>
          </p:cNvSpPr>
          <p:nvPr>
            <p:ph sz="quarter" idx="4294967295"/>
          </p:nvPr>
        </p:nvSpPr>
        <p:spPr>
          <a:xfrm>
            <a:off x="408019" y="1025905"/>
            <a:ext cx="8227219" cy="3619500"/>
          </a:xfrm>
          <a:prstGeom prst="rect">
            <a:avLst/>
          </a:prstGeom>
        </p:spPr>
        <p:txBody>
          <a:bodyPr>
            <a:noAutofit/>
          </a:bodyPr>
          <a:lstStyle/>
          <a:p>
            <a:r>
              <a:rPr lang="en-US" noProof="1" smtClean="0">
                <a:solidFill>
                  <a:srgbClr val="003C71"/>
                </a:solidFill>
                <a:latin typeface="+mn-lt"/>
              </a:rPr>
              <a:t>3 easy steps:</a:t>
            </a:r>
          </a:p>
          <a:p>
            <a:pPr marL="463538" indent="-342892">
              <a:buAutoNum type="arabicPeriod"/>
            </a:pPr>
            <a:r>
              <a:rPr lang="en-US" noProof="1" smtClean="0">
                <a:solidFill>
                  <a:srgbClr val="003C71"/>
                </a:solidFill>
                <a:latin typeface="+mn-lt"/>
              </a:rPr>
              <a:t>Download Crosswalk</a:t>
            </a:r>
          </a:p>
          <a:p>
            <a:pPr marL="463538" indent="-342892">
              <a:spcBef>
                <a:spcPts val="3000"/>
              </a:spcBef>
              <a:buAutoNum type="arabicPeriod"/>
            </a:pPr>
            <a:r>
              <a:rPr lang="en-US" noProof="1" smtClean="0">
                <a:solidFill>
                  <a:srgbClr val="003C71"/>
                </a:solidFill>
                <a:latin typeface="+mn-lt"/>
              </a:rPr>
              <a:t>Package Crosswalk with your application using </a:t>
            </a:r>
            <a:r>
              <a:rPr lang="en-US" dirty="0" smtClean="0">
                <a:solidFill>
                  <a:srgbClr val="003C71"/>
                </a:solidFill>
                <a:latin typeface="+mn-lt"/>
              </a:rPr>
              <a:t>make_apk.py:</a:t>
            </a:r>
            <a:endParaRPr lang="en-US" dirty="0">
              <a:solidFill>
                <a:srgbClr val="003C71"/>
              </a:solidFill>
              <a:latin typeface="+mn-lt"/>
            </a:endParaRPr>
          </a:p>
          <a:p>
            <a:endParaRPr lang="en-US" noProof="1" smtClean="0">
              <a:solidFill>
                <a:srgbClr val="003C71"/>
              </a:solidFill>
              <a:latin typeface="+mn-lt"/>
            </a:endParaRPr>
          </a:p>
          <a:p>
            <a:pPr lvl="2">
              <a:spcBef>
                <a:spcPts val="2400"/>
              </a:spcBef>
            </a:pPr>
            <a:r>
              <a:rPr lang="en-US" sz="1700" noProof="1"/>
              <a:t>Bundles Crosswalk runtime with your application</a:t>
            </a:r>
          </a:p>
          <a:p>
            <a:pPr lvl="2">
              <a:spcBef>
                <a:spcPts val="600"/>
              </a:spcBef>
            </a:pPr>
            <a:r>
              <a:rPr lang="en-US" sz="1700" noProof="1"/>
              <a:t>Creates apk for both x86 and arm</a:t>
            </a:r>
          </a:p>
          <a:p>
            <a:pPr marL="111122">
              <a:spcBef>
                <a:spcPts val="1800"/>
              </a:spcBef>
            </a:pPr>
            <a:r>
              <a:rPr lang="en-US" noProof="1" smtClean="0">
                <a:solidFill>
                  <a:srgbClr val="003C71"/>
                </a:solidFill>
                <a:latin typeface="+mn-lt"/>
              </a:rPr>
              <a:t>3.   Install</a:t>
            </a:r>
          </a:p>
        </p:txBody>
      </p:sp>
      <p:sp>
        <p:nvSpPr>
          <p:cNvPr id="29" name="TextBox 28"/>
          <p:cNvSpPr txBox="1"/>
          <p:nvPr/>
        </p:nvSpPr>
        <p:spPr>
          <a:xfrm>
            <a:off x="962481" y="2475812"/>
            <a:ext cx="6722357" cy="582474"/>
          </a:xfrm>
          <a:prstGeom prst="rect">
            <a:avLst/>
          </a:prstGeom>
          <a:solidFill>
            <a:schemeClr val="bg1">
              <a:lumMod val="95000"/>
            </a:schemeClr>
          </a:solidFill>
        </p:spPr>
        <p:txBody>
          <a:bodyPr wrap="none" lIns="91438" tIns="45719" rIns="91438" bIns="45719" rtlCol="0" anchor="ctr" anchorCtr="0">
            <a:noAutofit/>
          </a:bodyPr>
          <a:lstStyle/>
          <a:p>
            <a:r>
              <a:rPr lang="en-US" sz="1400" b="1" dirty="0">
                <a:latin typeface="Courier New" panose="02070309020205020404" pitchFamily="49" charset="0"/>
                <a:cs typeface="Courier New" panose="02070309020205020404" pitchFamily="49" charset="0"/>
              </a:rPr>
              <a:t>$ python make_apk.py --package=</a:t>
            </a:r>
            <a:r>
              <a:rPr lang="en-US" sz="1400" b="1" dirty="0" err="1">
                <a:latin typeface="Courier New" panose="02070309020205020404" pitchFamily="49" charset="0"/>
                <a:cs typeface="Courier New" panose="02070309020205020404" pitchFamily="49" charset="0"/>
              </a:rPr>
              <a:t>org.abc.myapp</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--manifest=</a:t>
            </a:r>
            <a:r>
              <a:rPr lang="en-US" sz="1400" b="1" dirty="0" err="1">
                <a:latin typeface="Courier New" panose="02070309020205020404" pitchFamily="49" charset="0"/>
                <a:cs typeface="Courier New" panose="02070309020205020404" pitchFamily="49" charset="0"/>
              </a:rPr>
              <a:t>myapp</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manifest.json</a:t>
            </a:r>
            <a:endParaRPr lang="en-US" sz="1400" b="1" dirty="0">
              <a:latin typeface="Courier New" panose="02070309020205020404" pitchFamily="49" charset="0"/>
              <a:cs typeface="Courier New" panose="02070309020205020404" pitchFamily="49" charset="0"/>
            </a:endParaRPr>
          </a:p>
        </p:txBody>
      </p:sp>
      <p:sp>
        <p:nvSpPr>
          <p:cNvPr id="30" name="TextBox 29"/>
          <p:cNvSpPr txBox="1"/>
          <p:nvPr/>
        </p:nvSpPr>
        <p:spPr>
          <a:xfrm>
            <a:off x="1004824" y="4229675"/>
            <a:ext cx="3597320" cy="466237"/>
          </a:xfrm>
          <a:prstGeom prst="rect">
            <a:avLst/>
          </a:prstGeom>
          <a:solidFill>
            <a:schemeClr val="bg1">
              <a:lumMod val="95000"/>
            </a:schemeClr>
          </a:solidFill>
        </p:spPr>
        <p:txBody>
          <a:bodyPr wrap="none" lIns="91438" tIns="45719" rIns="91438" bIns="45719" rtlCol="0" anchor="ctr" anchorCtr="0">
            <a:noAutofit/>
          </a:bodyPr>
          <a:lstStyle/>
          <a:p>
            <a:pPr marL="0" lvl="2"/>
            <a:r>
              <a:rPr lang="en-US" sz="1400" b="1"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adb</a:t>
            </a:r>
            <a:r>
              <a:rPr lang="en-US" sz="1400" b="1" dirty="0">
                <a:latin typeface="Courier New" panose="02070309020205020404" pitchFamily="49" charset="0"/>
                <a:cs typeface="Courier New" panose="02070309020205020404" pitchFamily="49" charset="0"/>
              </a:rPr>
              <a:t> install -r myapp_x86.apk</a:t>
            </a:r>
          </a:p>
        </p:txBody>
      </p:sp>
      <p:graphicFrame>
        <p:nvGraphicFramePr>
          <p:cNvPr id="2" name="Table 1"/>
          <p:cNvGraphicFramePr>
            <a:graphicFrameLocks noGrp="1"/>
          </p:cNvGraphicFramePr>
          <p:nvPr>
            <p:extLst>
              <p:ext uri="{D42A27DB-BD31-4B8C-83A1-F6EECF244321}">
                <p14:modId xmlns:p14="http://schemas.microsoft.com/office/powerpoint/2010/main" val="564646999"/>
              </p:ext>
            </p:extLst>
          </p:nvPr>
        </p:nvGraphicFramePr>
        <p:xfrm>
          <a:off x="3918870" y="692651"/>
          <a:ext cx="4903996" cy="1360653"/>
        </p:xfrm>
        <a:graphic>
          <a:graphicData uri="http://schemas.openxmlformats.org/drawingml/2006/table">
            <a:tbl>
              <a:tblPr firstRow="1" bandRow="1">
                <a:tableStyleId>{5C22544A-7EE6-4342-B048-85BDC9FD1C3A}</a:tableStyleId>
              </a:tblPr>
              <a:tblGrid>
                <a:gridCol w="2038665"/>
                <a:gridCol w="954318"/>
                <a:gridCol w="929370"/>
                <a:gridCol w="981643"/>
              </a:tblGrid>
              <a:tr h="216996">
                <a:tc>
                  <a:txBody>
                    <a:bodyPr/>
                    <a:lstStyle/>
                    <a:p>
                      <a:endParaRPr lang="en-US" sz="1100" b="1" dirty="0">
                        <a:solidFill>
                          <a:schemeClr val="tx1"/>
                        </a:solidFill>
                        <a:latin typeface="+mn-lt"/>
                        <a:ea typeface="Droid Sans" panose="020B0606030804020204" pitchFamily="34" charset="0"/>
                        <a:cs typeface="Droid Sans" panose="020B0606030804020204" pitchFamily="34" charset="0"/>
                      </a:endParaRPr>
                    </a:p>
                  </a:txBody>
                  <a:tcPr marL="68580" marR="68580" marT="34290" marB="34290">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b="1" dirty="0" smtClean="0">
                          <a:solidFill>
                            <a:schemeClr val="tx1"/>
                          </a:solidFill>
                          <a:latin typeface="+mn-lt"/>
                          <a:ea typeface="Droid Sans" panose="020B0606030804020204" pitchFamily="34" charset="0"/>
                          <a:cs typeface="Droid Sans" panose="020B0606030804020204" pitchFamily="34" charset="0"/>
                        </a:rPr>
                        <a:t>Stable</a:t>
                      </a:r>
                      <a:endParaRPr lang="en-US" sz="1100" b="1" dirty="0">
                        <a:solidFill>
                          <a:schemeClr val="tx1"/>
                        </a:solidFill>
                        <a:latin typeface="+mn-lt"/>
                        <a:ea typeface="Droid Sans" panose="020B0606030804020204" pitchFamily="34" charset="0"/>
                        <a:cs typeface="Droid Sans" panose="020B0606030804020204" pitchFamily="34" charset="0"/>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b="1" dirty="0" smtClean="0">
                          <a:solidFill>
                            <a:schemeClr val="tx1"/>
                          </a:solidFill>
                          <a:latin typeface="+mn-lt"/>
                          <a:ea typeface="Droid Sans" panose="020B0606030804020204" pitchFamily="34" charset="0"/>
                          <a:cs typeface="Droid Sans" panose="020B0606030804020204" pitchFamily="34" charset="0"/>
                        </a:rPr>
                        <a:t>Beta</a:t>
                      </a:r>
                      <a:endParaRPr lang="en-US" sz="1100" b="1" dirty="0">
                        <a:solidFill>
                          <a:schemeClr val="tx1"/>
                        </a:solidFill>
                        <a:latin typeface="+mn-lt"/>
                        <a:ea typeface="Droid Sans" panose="020B0606030804020204" pitchFamily="34" charset="0"/>
                        <a:cs typeface="Droid Sans" panose="020B0606030804020204" pitchFamily="34" charset="0"/>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algn="ctr"/>
                      <a:r>
                        <a:rPr lang="en-US" sz="1100" b="1" dirty="0" smtClean="0">
                          <a:solidFill>
                            <a:schemeClr val="tx1"/>
                          </a:solidFill>
                          <a:latin typeface="+mn-lt"/>
                          <a:ea typeface="Droid Sans" panose="020B0606030804020204" pitchFamily="34" charset="0"/>
                          <a:cs typeface="Droid Sans" panose="020B0606030804020204" pitchFamily="34" charset="0"/>
                        </a:rPr>
                        <a:t>Canary</a:t>
                      </a:r>
                      <a:endParaRPr lang="en-US" sz="1100" b="1" dirty="0">
                        <a:solidFill>
                          <a:schemeClr val="tx1"/>
                        </a:solidFill>
                        <a:latin typeface="+mn-lt"/>
                        <a:ea typeface="Droid Sans" panose="020B0606030804020204" pitchFamily="34" charset="0"/>
                        <a:cs typeface="Droid Sans" panose="020B0606030804020204" pitchFamily="34" charset="0"/>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374811">
                <a:tc>
                  <a:txBody>
                    <a:bodyPr/>
                    <a:lstStyle/>
                    <a:p>
                      <a:r>
                        <a:rPr lang="en-US" sz="1100" b="1" dirty="0" smtClean="0">
                          <a:latin typeface="+mn-lt"/>
                          <a:ea typeface="Droid Sans" panose="020B0606030804020204" pitchFamily="34" charset="0"/>
                          <a:cs typeface="Droid Sans" panose="020B0606030804020204" pitchFamily="34" charset="0"/>
                        </a:rPr>
                        <a:t>Android (ARM + x86)</a:t>
                      </a:r>
                      <a:endParaRPr lang="en-US" sz="1100" b="1" dirty="0">
                        <a:latin typeface="+mn-lt"/>
                        <a:ea typeface="Droid Sans" panose="020B0606030804020204" pitchFamily="34" charset="0"/>
                        <a:cs typeface="Droid Sans" panose="020B0606030804020204" pitchFamily="34" charset="0"/>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r>
                        <a:rPr lang="en-US" sz="1100" b="1" dirty="0" smtClean="0">
                          <a:solidFill>
                            <a:srgbClr val="4780C5"/>
                          </a:solidFill>
                          <a:latin typeface="+mn-lt"/>
                          <a:ea typeface="Droid Sans" panose="020B0606030804020204" pitchFamily="34" charset="0"/>
                          <a:cs typeface="Droid Sans" panose="020B0606030804020204" pitchFamily="34" charset="0"/>
                        </a:rPr>
                        <a:t>11.40.277.7</a:t>
                      </a:r>
                      <a:endParaRPr lang="en-US" sz="1100" b="1" dirty="0">
                        <a:solidFill>
                          <a:srgbClr val="4780C5"/>
                        </a:solidFill>
                        <a:latin typeface="+mn-lt"/>
                        <a:ea typeface="Droid Sans" panose="020B0606030804020204" pitchFamily="34" charset="0"/>
                        <a:cs typeface="Droid Sans" panose="020B0606030804020204" pitchFamily="34" charset="0"/>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4780C5"/>
                          </a:solidFill>
                          <a:latin typeface="+mn-lt"/>
                          <a:ea typeface="Droid Sans" panose="020B0606030804020204" pitchFamily="34" charset="0"/>
                          <a:cs typeface="Droid Sans" panose="020B0606030804020204" pitchFamily="34" charset="0"/>
                        </a:rPr>
                        <a:t>12.41.296.4</a:t>
                      </a: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4780C5"/>
                          </a:solidFill>
                          <a:latin typeface="+mn-lt"/>
                          <a:ea typeface="Droid Sans" panose="020B0606030804020204" pitchFamily="34" charset="0"/>
                          <a:cs typeface="Droid Sans" panose="020B0606030804020204" pitchFamily="34" charset="0"/>
                        </a:rPr>
                        <a:t>13.41.313.0</a:t>
                      </a: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r>
              <a:tr h="374811">
                <a:tc>
                  <a:txBody>
                    <a:bodyPr/>
                    <a:lstStyle/>
                    <a:p>
                      <a:r>
                        <a:rPr lang="en-US" sz="1100" b="1" dirty="0" smtClean="0">
                          <a:latin typeface="+mn-lt"/>
                          <a:ea typeface="Droid Sans" panose="020B0606030804020204" pitchFamily="34" charset="0"/>
                          <a:cs typeface="Droid Sans" panose="020B0606030804020204" pitchFamily="34" charset="0"/>
                        </a:rPr>
                        <a:t>Android webview (x86)</a:t>
                      </a:r>
                      <a:endParaRPr lang="en-US" sz="1100" b="1" dirty="0">
                        <a:latin typeface="+mn-lt"/>
                        <a:ea typeface="Droid Sans" panose="020B0606030804020204" pitchFamily="34" charset="0"/>
                        <a:cs typeface="Droid Sans" panose="020B0606030804020204" pitchFamily="34" charset="0"/>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4780C5"/>
                          </a:solidFill>
                          <a:latin typeface="+mn-lt"/>
                          <a:ea typeface="Droid Sans" panose="020B0606030804020204" pitchFamily="34" charset="0"/>
                          <a:cs typeface="Droid Sans" panose="020B0606030804020204" pitchFamily="34" charset="0"/>
                        </a:rPr>
                        <a:t>11.40.277.7</a:t>
                      </a: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4780C5"/>
                          </a:solidFill>
                          <a:latin typeface="+mn-lt"/>
                          <a:ea typeface="Droid Sans" panose="020B0606030804020204" pitchFamily="34" charset="0"/>
                          <a:cs typeface="Droid Sans" panose="020B0606030804020204" pitchFamily="34" charset="0"/>
                        </a:rPr>
                        <a:t>12.41.296.4</a:t>
                      </a: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4780C5"/>
                          </a:solidFill>
                          <a:latin typeface="+mn-lt"/>
                          <a:ea typeface="Droid Sans" panose="020B0606030804020204" pitchFamily="34" charset="0"/>
                          <a:cs typeface="Droid Sans" panose="020B0606030804020204" pitchFamily="34" charset="0"/>
                        </a:rPr>
                        <a:t>13.41.313.0</a:t>
                      </a: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374811">
                <a:tc>
                  <a:txBody>
                    <a:bodyPr/>
                    <a:lstStyle/>
                    <a:p>
                      <a:r>
                        <a:rPr lang="en-US" sz="1100" b="1" dirty="0" smtClean="0">
                          <a:latin typeface="+mn-lt"/>
                          <a:ea typeface="Droid Sans" panose="020B0606030804020204" pitchFamily="34" charset="0"/>
                          <a:cs typeface="Droid Sans" panose="020B0606030804020204" pitchFamily="34" charset="0"/>
                        </a:rPr>
                        <a:t>Android webview (ARM)</a:t>
                      </a:r>
                      <a:endParaRPr lang="en-US" sz="1100" b="1" dirty="0">
                        <a:latin typeface="+mn-lt"/>
                        <a:ea typeface="Droid Sans" panose="020B0606030804020204" pitchFamily="34" charset="0"/>
                        <a:cs typeface="Droid Sans" panose="020B0606030804020204" pitchFamily="34" charset="0"/>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4780C5"/>
                          </a:solidFill>
                          <a:latin typeface="+mn-lt"/>
                          <a:ea typeface="Droid Sans" panose="020B0606030804020204" pitchFamily="34" charset="0"/>
                          <a:cs typeface="Droid Sans" panose="020B0606030804020204" pitchFamily="34" charset="0"/>
                        </a:rPr>
                        <a:t>11.40.277.7</a:t>
                      </a: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4780C5"/>
                          </a:solidFill>
                          <a:latin typeface="+mn-lt"/>
                          <a:ea typeface="Droid Sans" panose="020B0606030804020204" pitchFamily="34" charset="0"/>
                          <a:cs typeface="Droid Sans" panose="020B0606030804020204" pitchFamily="34" charset="0"/>
                        </a:rPr>
                        <a:t>12.41.296.4</a:t>
                      </a: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b="1" dirty="0" smtClean="0">
                          <a:solidFill>
                            <a:srgbClr val="4780C5"/>
                          </a:solidFill>
                          <a:latin typeface="+mn-lt"/>
                          <a:ea typeface="Droid Sans" panose="020B0606030804020204" pitchFamily="34" charset="0"/>
                          <a:cs typeface="Droid Sans" panose="020B0606030804020204" pitchFamily="34" charset="0"/>
                        </a:rPr>
                        <a:t>13.41.313.0</a:t>
                      </a: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r>
            </a:tbl>
          </a:graphicData>
        </a:graphic>
      </p:graphicFrame>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2159" y="3472434"/>
            <a:ext cx="2961382" cy="1671066"/>
          </a:xfrm>
          <a:prstGeom prst="rect">
            <a:avLst/>
          </a:prstGeom>
        </p:spPr>
      </p:pic>
      <p:cxnSp>
        <p:nvCxnSpPr>
          <p:cNvPr id="32" name="Straight Arrow Connector 31"/>
          <p:cNvCxnSpPr/>
          <p:nvPr/>
        </p:nvCxnSpPr>
        <p:spPr>
          <a:xfrm>
            <a:off x="4803113" y="4513716"/>
            <a:ext cx="1155561" cy="0"/>
          </a:xfrm>
          <a:prstGeom prst="straightConnector1">
            <a:avLst/>
          </a:prstGeom>
          <a:ln w="381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1541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4350" y="2723360"/>
            <a:ext cx="3185912" cy="17253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25" name="Title 1"/>
          <p:cNvSpPr>
            <a:spLocks noGrp="1"/>
          </p:cNvSpPr>
          <p:nvPr>
            <p:ph type="title"/>
          </p:nvPr>
        </p:nvSpPr>
        <p:spPr>
          <a:xfrm>
            <a:off x="499239" y="260288"/>
            <a:ext cx="7886700" cy="994172"/>
          </a:xfrm>
        </p:spPr>
        <p:txBody>
          <a:bodyPr/>
          <a:lstStyle/>
          <a:p>
            <a:r>
              <a:rPr lang="en-US" sz="3200" dirty="0" smtClean="0"/>
              <a:t>Crosswalk and your Android app</a:t>
            </a:r>
            <a:endParaRPr lang="en-US" sz="3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sp>
        <p:nvSpPr>
          <p:cNvPr id="9" name="Rounded Rectangle 8"/>
          <p:cNvSpPr/>
          <p:nvPr/>
        </p:nvSpPr>
        <p:spPr>
          <a:xfrm>
            <a:off x="193266" y="1826094"/>
            <a:ext cx="1482169" cy="1189287"/>
          </a:xfrm>
          <a:prstGeom prst="roundRect">
            <a:avLst>
              <a:gd name="adj" fmla="val 5730"/>
            </a:avLst>
          </a:prstGeom>
          <a:solidFill>
            <a:schemeClr val="accent2">
              <a:lumMod val="20000"/>
              <a:lumOff val="80000"/>
            </a:schemeClr>
          </a:solidFill>
          <a:ln>
            <a:solidFill>
              <a:srgbClr val="003C7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nchorCtr="0"/>
          <a:lstStyle/>
          <a:p>
            <a:pPr algn="ctr"/>
            <a:r>
              <a:rPr lang="en-US" sz="1100" b="1" dirty="0">
                <a:solidFill>
                  <a:schemeClr val="tx1"/>
                </a:solidFill>
              </a:rPr>
              <a:t>MyApp.apk</a:t>
            </a:r>
          </a:p>
        </p:txBody>
      </p:sp>
      <p:sp>
        <p:nvSpPr>
          <p:cNvPr id="12" name="TextBox 11"/>
          <p:cNvSpPr txBox="1"/>
          <p:nvPr/>
        </p:nvSpPr>
        <p:spPr>
          <a:xfrm>
            <a:off x="1656023" y="1039256"/>
            <a:ext cx="2112571" cy="392415"/>
          </a:xfrm>
          <a:prstGeom prst="rect">
            <a:avLst/>
          </a:prstGeom>
          <a:noFill/>
        </p:spPr>
        <p:txBody>
          <a:bodyPr wrap="square" lIns="68580" tIns="34290" rIns="68580" bIns="34290" rtlCol="0">
            <a:spAutoFit/>
          </a:bodyPr>
          <a:lstStyle/>
          <a:p>
            <a:pPr algn="ctr"/>
            <a:r>
              <a:rPr lang="en-US" sz="2100" dirty="0">
                <a:solidFill>
                  <a:srgbClr val="515253"/>
                </a:solidFill>
              </a:rPr>
              <a:t>Embedded</a:t>
            </a:r>
          </a:p>
        </p:txBody>
      </p:sp>
      <p:sp>
        <p:nvSpPr>
          <p:cNvPr id="24" name="Rounded Rectangle 23"/>
          <p:cNvSpPr/>
          <p:nvPr/>
        </p:nvSpPr>
        <p:spPr>
          <a:xfrm>
            <a:off x="269565" y="2134490"/>
            <a:ext cx="1327741" cy="355694"/>
          </a:xfrm>
          <a:prstGeom prst="roundRect">
            <a:avLst/>
          </a:prstGeom>
          <a:solidFill>
            <a:schemeClr val="bg1">
              <a:alpha val="85000"/>
            </a:schemeClr>
          </a:solidFill>
          <a:ln>
            <a:solidFill>
              <a:srgbClr val="26738A"/>
            </a:solidFill>
          </a:ln>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sz="1100" b="1" dirty="0">
                <a:solidFill>
                  <a:schemeClr val="tx1"/>
                </a:solidFill>
              </a:rPr>
              <a:t>App code</a:t>
            </a:r>
          </a:p>
          <a:p>
            <a:pPr algn="ctr"/>
            <a:r>
              <a:rPr lang="en-US" sz="800" dirty="0">
                <a:solidFill>
                  <a:schemeClr val="tx1"/>
                </a:solidFill>
              </a:rPr>
              <a:t>HTML, Javascript, CSS, etc.</a:t>
            </a:r>
          </a:p>
        </p:txBody>
      </p:sp>
      <p:cxnSp>
        <p:nvCxnSpPr>
          <p:cNvPr id="16" name="Straight Connector 15"/>
          <p:cNvCxnSpPr/>
          <p:nvPr/>
        </p:nvCxnSpPr>
        <p:spPr>
          <a:xfrm>
            <a:off x="5642671" y="1118358"/>
            <a:ext cx="0" cy="3038354"/>
          </a:xfrm>
          <a:prstGeom prst="line">
            <a:avLst/>
          </a:prstGeom>
          <a:ln w="25400">
            <a:solidFill>
              <a:srgbClr val="515253"/>
            </a:solidFill>
            <a:prstDash val="lgDash"/>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713851" y="1039256"/>
            <a:ext cx="1452813" cy="392415"/>
          </a:xfrm>
          <a:prstGeom prst="rect">
            <a:avLst/>
          </a:prstGeom>
          <a:noFill/>
        </p:spPr>
        <p:txBody>
          <a:bodyPr wrap="square" lIns="68580" tIns="34290" rIns="68580" bIns="34290" rtlCol="0">
            <a:spAutoFit/>
          </a:bodyPr>
          <a:lstStyle/>
          <a:p>
            <a:pPr algn="ctr"/>
            <a:r>
              <a:rPr lang="en-US" sz="2100" dirty="0">
                <a:solidFill>
                  <a:srgbClr val="515253"/>
                </a:solidFill>
              </a:rPr>
              <a:t>Shared</a:t>
            </a:r>
          </a:p>
        </p:txBody>
      </p:sp>
      <p:sp>
        <p:nvSpPr>
          <p:cNvPr id="49" name="Rounded Rectangle 48"/>
          <p:cNvSpPr/>
          <p:nvPr/>
        </p:nvSpPr>
        <p:spPr>
          <a:xfrm>
            <a:off x="269565" y="2558654"/>
            <a:ext cx="1327741" cy="355694"/>
          </a:xfrm>
          <a:prstGeom prst="roundRect">
            <a:avLst/>
          </a:prstGeom>
          <a:solidFill>
            <a:schemeClr val="bg1">
              <a:alpha val="85000"/>
            </a:schemeClr>
          </a:solidFill>
          <a:ln>
            <a:solidFill>
              <a:srgbClr val="26738A"/>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100" b="1" dirty="0">
                <a:solidFill>
                  <a:schemeClr val="tx1"/>
                </a:solidFill>
              </a:rPr>
              <a:t>Crosswalk (</a:t>
            </a:r>
            <a:r>
              <a:rPr lang="en-US" sz="1100" b="1" dirty="0">
                <a:solidFill>
                  <a:srgbClr val="0070C0"/>
                </a:solidFill>
              </a:rPr>
              <a:t>x86</a:t>
            </a:r>
            <a:r>
              <a:rPr lang="en-US" sz="1100" b="1" dirty="0">
                <a:solidFill>
                  <a:schemeClr val="tx1"/>
                </a:solidFill>
              </a:rPr>
              <a:t>)</a:t>
            </a:r>
            <a:endParaRPr lang="en-US" sz="900" dirty="0">
              <a:solidFill>
                <a:schemeClr val="tx1"/>
              </a:solidFill>
            </a:endParaRPr>
          </a:p>
        </p:txBody>
      </p:sp>
      <p:sp>
        <p:nvSpPr>
          <p:cNvPr id="22" name="TextBox 21"/>
          <p:cNvSpPr txBox="1"/>
          <p:nvPr/>
        </p:nvSpPr>
        <p:spPr>
          <a:xfrm>
            <a:off x="1635750" y="2246898"/>
            <a:ext cx="270747" cy="346249"/>
          </a:xfrm>
          <a:prstGeom prst="rect">
            <a:avLst/>
          </a:prstGeom>
          <a:noFill/>
        </p:spPr>
        <p:txBody>
          <a:bodyPr wrap="none" lIns="68580" tIns="34290" rIns="68580" bIns="34290" rtlCol="0">
            <a:spAutoFit/>
          </a:bodyPr>
          <a:lstStyle/>
          <a:p>
            <a:r>
              <a:rPr lang="en-US" b="1" dirty="0">
                <a:latin typeface="Klavika Md"/>
              </a:rPr>
              <a:t>+</a:t>
            </a:r>
          </a:p>
        </p:txBody>
      </p:sp>
      <p:sp>
        <p:nvSpPr>
          <p:cNvPr id="58" name="TextBox 57"/>
          <p:cNvSpPr txBox="1"/>
          <p:nvPr/>
        </p:nvSpPr>
        <p:spPr>
          <a:xfrm>
            <a:off x="3372596" y="2307667"/>
            <a:ext cx="350096" cy="238527"/>
          </a:xfrm>
          <a:prstGeom prst="rect">
            <a:avLst/>
          </a:prstGeom>
          <a:noFill/>
        </p:spPr>
        <p:txBody>
          <a:bodyPr wrap="none" lIns="68580" tIns="34290" rIns="68580" bIns="34290" rtlCol="0">
            <a:spAutoFit/>
          </a:bodyPr>
          <a:lstStyle/>
          <a:p>
            <a:r>
              <a:rPr lang="en-US" sz="1100" b="1" dirty="0">
                <a:latin typeface="Klavika Md"/>
              </a:rPr>
              <a:t>OR</a:t>
            </a:r>
          </a:p>
        </p:txBody>
      </p:sp>
      <p:sp>
        <p:nvSpPr>
          <p:cNvPr id="59" name="TextBox 58"/>
          <p:cNvSpPr txBox="1"/>
          <p:nvPr/>
        </p:nvSpPr>
        <p:spPr>
          <a:xfrm>
            <a:off x="5485952" y="2335660"/>
            <a:ext cx="350096" cy="238527"/>
          </a:xfrm>
          <a:prstGeom prst="rect">
            <a:avLst/>
          </a:prstGeom>
          <a:solidFill>
            <a:schemeClr val="bg1"/>
          </a:solidFill>
        </p:spPr>
        <p:txBody>
          <a:bodyPr wrap="none" lIns="68580" tIns="34290" rIns="68580" bIns="34290" rtlCol="0">
            <a:spAutoFit/>
          </a:bodyPr>
          <a:lstStyle/>
          <a:p>
            <a:r>
              <a:rPr lang="en-US" sz="1100" b="1" dirty="0">
                <a:latin typeface="Klavika Md"/>
              </a:rPr>
              <a:t>OR</a:t>
            </a:r>
          </a:p>
        </p:txBody>
      </p:sp>
      <p:sp>
        <p:nvSpPr>
          <p:cNvPr id="71" name="Rounded Rectangle 70"/>
          <p:cNvSpPr/>
          <p:nvPr/>
        </p:nvSpPr>
        <p:spPr>
          <a:xfrm>
            <a:off x="1868702" y="1826094"/>
            <a:ext cx="1482169" cy="1189287"/>
          </a:xfrm>
          <a:prstGeom prst="roundRect">
            <a:avLst>
              <a:gd name="adj" fmla="val 5730"/>
            </a:avLst>
          </a:prstGeom>
          <a:solidFill>
            <a:schemeClr val="accent2">
              <a:lumMod val="20000"/>
              <a:lumOff val="80000"/>
            </a:schemeClr>
          </a:solidFill>
          <a:ln>
            <a:solidFill>
              <a:srgbClr val="003C7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nchorCtr="0"/>
          <a:lstStyle/>
          <a:p>
            <a:pPr algn="ctr"/>
            <a:r>
              <a:rPr lang="en-US" sz="1100" b="1" dirty="0">
                <a:solidFill>
                  <a:schemeClr val="tx1"/>
                </a:solidFill>
              </a:rPr>
              <a:t>MyApp.apk</a:t>
            </a:r>
          </a:p>
        </p:txBody>
      </p:sp>
      <p:sp>
        <p:nvSpPr>
          <p:cNvPr id="72" name="Rounded Rectangle 71"/>
          <p:cNvSpPr/>
          <p:nvPr/>
        </p:nvSpPr>
        <p:spPr>
          <a:xfrm>
            <a:off x="1945001" y="2134490"/>
            <a:ext cx="1327741" cy="355694"/>
          </a:xfrm>
          <a:prstGeom prst="roundRect">
            <a:avLst/>
          </a:prstGeom>
          <a:solidFill>
            <a:schemeClr val="bg1">
              <a:alpha val="85000"/>
            </a:schemeClr>
          </a:solidFill>
          <a:ln>
            <a:solidFill>
              <a:srgbClr val="26738A"/>
            </a:solidFill>
          </a:ln>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sz="1100" b="1" dirty="0">
                <a:solidFill>
                  <a:schemeClr val="tx1"/>
                </a:solidFill>
              </a:rPr>
              <a:t>App code</a:t>
            </a:r>
          </a:p>
          <a:p>
            <a:pPr algn="ctr"/>
            <a:r>
              <a:rPr lang="en-US" sz="800" dirty="0">
                <a:solidFill>
                  <a:schemeClr val="tx1"/>
                </a:solidFill>
              </a:rPr>
              <a:t>HTML, Javascript, CSS, etc.</a:t>
            </a:r>
          </a:p>
        </p:txBody>
      </p:sp>
      <p:sp>
        <p:nvSpPr>
          <p:cNvPr id="73" name="Rounded Rectangle 72"/>
          <p:cNvSpPr/>
          <p:nvPr/>
        </p:nvSpPr>
        <p:spPr>
          <a:xfrm>
            <a:off x="1945001" y="2558654"/>
            <a:ext cx="1327741" cy="355694"/>
          </a:xfrm>
          <a:prstGeom prst="roundRect">
            <a:avLst/>
          </a:prstGeom>
          <a:solidFill>
            <a:schemeClr val="bg1">
              <a:alpha val="85000"/>
            </a:schemeClr>
          </a:solidFill>
          <a:ln>
            <a:solidFill>
              <a:srgbClr val="26738A"/>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100" b="1" dirty="0">
                <a:solidFill>
                  <a:schemeClr val="tx1"/>
                </a:solidFill>
              </a:rPr>
              <a:t>Crosswalk (</a:t>
            </a:r>
            <a:r>
              <a:rPr lang="en-US" sz="1100" b="1" dirty="0">
                <a:solidFill>
                  <a:srgbClr val="0070C0"/>
                </a:solidFill>
              </a:rPr>
              <a:t>arm</a:t>
            </a:r>
            <a:r>
              <a:rPr lang="en-US" sz="1100" b="1" dirty="0">
                <a:solidFill>
                  <a:schemeClr val="tx1"/>
                </a:solidFill>
              </a:rPr>
              <a:t>)</a:t>
            </a:r>
            <a:endParaRPr lang="en-US" sz="900" dirty="0">
              <a:solidFill>
                <a:schemeClr val="tx1"/>
              </a:solidFill>
            </a:endParaRPr>
          </a:p>
        </p:txBody>
      </p:sp>
      <p:sp>
        <p:nvSpPr>
          <p:cNvPr id="74" name="Rounded Rectangle 73"/>
          <p:cNvSpPr/>
          <p:nvPr/>
        </p:nvSpPr>
        <p:spPr>
          <a:xfrm>
            <a:off x="3707063" y="1635107"/>
            <a:ext cx="1482169" cy="1587843"/>
          </a:xfrm>
          <a:prstGeom prst="roundRect">
            <a:avLst>
              <a:gd name="adj" fmla="val 5730"/>
            </a:avLst>
          </a:prstGeom>
          <a:solidFill>
            <a:schemeClr val="accent2">
              <a:lumMod val="20000"/>
              <a:lumOff val="80000"/>
            </a:schemeClr>
          </a:solidFill>
          <a:ln>
            <a:solidFill>
              <a:srgbClr val="003C7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nchorCtr="0"/>
          <a:lstStyle/>
          <a:p>
            <a:pPr algn="ctr"/>
            <a:r>
              <a:rPr lang="en-US" sz="1100" b="1" dirty="0">
                <a:solidFill>
                  <a:schemeClr val="tx1"/>
                </a:solidFill>
              </a:rPr>
              <a:t>MyApp.apk</a:t>
            </a:r>
          </a:p>
        </p:txBody>
      </p:sp>
      <p:sp>
        <p:nvSpPr>
          <p:cNvPr id="75" name="Rounded Rectangle 74"/>
          <p:cNvSpPr/>
          <p:nvPr/>
        </p:nvSpPr>
        <p:spPr>
          <a:xfrm>
            <a:off x="3783362" y="1943502"/>
            <a:ext cx="1327741" cy="355694"/>
          </a:xfrm>
          <a:prstGeom prst="roundRect">
            <a:avLst/>
          </a:prstGeom>
          <a:solidFill>
            <a:schemeClr val="bg1">
              <a:alpha val="85000"/>
            </a:schemeClr>
          </a:solidFill>
          <a:ln>
            <a:solidFill>
              <a:srgbClr val="26738A"/>
            </a:solidFill>
          </a:ln>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sz="1100" b="1" dirty="0">
                <a:solidFill>
                  <a:schemeClr val="tx1"/>
                </a:solidFill>
              </a:rPr>
              <a:t>App code</a:t>
            </a:r>
          </a:p>
          <a:p>
            <a:pPr algn="ctr"/>
            <a:r>
              <a:rPr lang="en-US" sz="800" dirty="0">
                <a:solidFill>
                  <a:schemeClr val="tx1"/>
                </a:solidFill>
              </a:rPr>
              <a:t>HTML, Javascript, CSS, etc.</a:t>
            </a:r>
          </a:p>
        </p:txBody>
      </p:sp>
      <p:sp>
        <p:nvSpPr>
          <p:cNvPr id="76" name="Rounded Rectangle 75"/>
          <p:cNvSpPr/>
          <p:nvPr/>
        </p:nvSpPr>
        <p:spPr>
          <a:xfrm>
            <a:off x="3783362" y="2367666"/>
            <a:ext cx="1327741" cy="355694"/>
          </a:xfrm>
          <a:prstGeom prst="roundRect">
            <a:avLst/>
          </a:prstGeom>
          <a:solidFill>
            <a:schemeClr val="bg1">
              <a:alpha val="85000"/>
            </a:schemeClr>
          </a:solidFill>
          <a:ln>
            <a:solidFill>
              <a:srgbClr val="26738A"/>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100" b="1" dirty="0">
                <a:solidFill>
                  <a:schemeClr val="tx1"/>
                </a:solidFill>
              </a:rPr>
              <a:t>Crosswalk (</a:t>
            </a:r>
            <a:r>
              <a:rPr lang="en-US" sz="1100" b="1" dirty="0">
                <a:solidFill>
                  <a:srgbClr val="0070C0"/>
                </a:solidFill>
              </a:rPr>
              <a:t>x86</a:t>
            </a:r>
            <a:r>
              <a:rPr lang="en-US" sz="1100" b="1" dirty="0">
                <a:solidFill>
                  <a:schemeClr val="tx1"/>
                </a:solidFill>
              </a:rPr>
              <a:t>)</a:t>
            </a:r>
            <a:endParaRPr lang="en-US" sz="900" dirty="0">
              <a:solidFill>
                <a:schemeClr val="tx1"/>
              </a:solidFill>
            </a:endParaRPr>
          </a:p>
        </p:txBody>
      </p:sp>
      <p:sp>
        <p:nvSpPr>
          <p:cNvPr id="77" name="Rounded Rectangle 76"/>
          <p:cNvSpPr/>
          <p:nvPr/>
        </p:nvSpPr>
        <p:spPr>
          <a:xfrm>
            <a:off x="3783361" y="2754244"/>
            <a:ext cx="1327741" cy="355694"/>
          </a:xfrm>
          <a:prstGeom prst="roundRect">
            <a:avLst/>
          </a:prstGeom>
          <a:solidFill>
            <a:schemeClr val="bg1">
              <a:alpha val="85000"/>
            </a:schemeClr>
          </a:solidFill>
          <a:ln>
            <a:solidFill>
              <a:srgbClr val="26738A"/>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r>
              <a:rPr lang="en-US" sz="1100" b="1" dirty="0">
                <a:solidFill>
                  <a:schemeClr val="tx1"/>
                </a:solidFill>
              </a:rPr>
              <a:t>Crosswalk (</a:t>
            </a:r>
            <a:r>
              <a:rPr lang="en-US" sz="1100" b="1" dirty="0">
                <a:solidFill>
                  <a:srgbClr val="0070C0"/>
                </a:solidFill>
              </a:rPr>
              <a:t>arm</a:t>
            </a:r>
            <a:r>
              <a:rPr lang="en-US" sz="1100" b="1" dirty="0">
                <a:solidFill>
                  <a:schemeClr val="tx1"/>
                </a:solidFill>
              </a:rPr>
              <a:t>)</a:t>
            </a:r>
            <a:endParaRPr lang="en-US" sz="900" dirty="0">
              <a:solidFill>
                <a:schemeClr val="tx1"/>
              </a:solidFill>
            </a:endParaRPr>
          </a:p>
        </p:txBody>
      </p:sp>
      <p:sp>
        <p:nvSpPr>
          <p:cNvPr id="78" name="TextBox 77"/>
          <p:cNvSpPr txBox="1"/>
          <p:nvPr/>
        </p:nvSpPr>
        <p:spPr>
          <a:xfrm>
            <a:off x="611532" y="3456089"/>
            <a:ext cx="2248821" cy="992579"/>
          </a:xfrm>
          <a:prstGeom prst="rect">
            <a:avLst/>
          </a:prstGeom>
          <a:noFill/>
        </p:spPr>
        <p:txBody>
          <a:bodyPr wrap="none" lIns="68580" tIns="34290" rIns="68580" bIns="34290" rtlCol="0">
            <a:spAutoFit/>
          </a:bodyPr>
          <a:lstStyle/>
          <a:p>
            <a:pPr marL="129779" indent="-129779">
              <a:buFont typeface="Arial" panose="020B0604020202020204" pitchFamily="34" charset="0"/>
              <a:buChar char="•"/>
            </a:pPr>
            <a:r>
              <a:rPr lang="en-US" sz="1200" b="1" dirty="0"/>
              <a:t>Two </a:t>
            </a:r>
            <a:r>
              <a:rPr lang="en-US" sz="1200" b="1" dirty="0" err="1"/>
              <a:t>apks</a:t>
            </a:r>
            <a:r>
              <a:rPr lang="en-US" sz="1200" b="1" dirty="0"/>
              <a:t>: </a:t>
            </a:r>
            <a:r>
              <a:rPr lang="en-US" sz="1200" dirty="0"/>
              <a:t>one for each arch</a:t>
            </a:r>
          </a:p>
          <a:p>
            <a:pPr marL="129779" indent="-129779">
              <a:buFont typeface="Arial" panose="020B0604020202020204" pitchFamily="34" charset="0"/>
              <a:buChar char="•"/>
            </a:pPr>
            <a:r>
              <a:rPr lang="en-US" sz="1200" dirty="0"/>
              <a:t>Crosswalk size:</a:t>
            </a:r>
          </a:p>
          <a:p>
            <a:pPr marL="382191" lvl="1" indent="-126206">
              <a:buFont typeface="Arial" panose="020B0604020202020204" pitchFamily="34" charset="0"/>
              <a:buChar char="•"/>
            </a:pPr>
            <a:r>
              <a:rPr lang="en-US" sz="1200" dirty="0"/>
              <a:t>+20MB in apk</a:t>
            </a:r>
          </a:p>
          <a:p>
            <a:pPr marL="382191" lvl="1" indent="-126206">
              <a:buFont typeface="Arial" panose="020B0604020202020204" pitchFamily="34" charset="0"/>
              <a:buChar char="•"/>
            </a:pPr>
            <a:r>
              <a:rPr lang="en-US" sz="1200" dirty="0"/>
              <a:t>+50MB installed</a:t>
            </a:r>
          </a:p>
          <a:p>
            <a:pPr marL="129779" indent="-129779">
              <a:buFont typeface="Arial" panose="020B0604020202020204" pitchFamily="34" charset="0"/>
              <a:buChar char="•"/>
            </a:pPr>
            <a:r>
              <a:rPr lang="en-US" sz="1200" dirty="0"/>
              <a:t>Submit two apps to the store</a:t>
            </a:r>
          </a:p>
        </p:txBody>
      </p:sp>
      <p:sp>
        <p:nvSpPr>
          <p:cNvPr id="79" name="TextBox 78"/>
          <p:cNvSpPr txBox="1"/>
          <p:nvPr/>
        </p:nvSpPr>
        <p:spPr>
          <a:xfrm>
            <a:off x="3431432" y="3420919"/>
            <a:ext cx="2125308" cy="1177245"/>
          </a:xfrm>
          <a:prstGeom prst="rect">
            <a:avLst/>
          </a:prstGeom>
          <a:noFill/>
        </p:spPr>
        <p:txBody>
          <a:bodyPr wrap="square" lIns="68580" tIns="34290" rIns="68580" bIns="34290" rtlCol="0">
            <a:spAutoFit/>
          </a:bodyPr>
          <a:lstStyle/>
          <a:p>
            <a:pPr marL="129779" indent="-129779">
              <a:buFont typeface="Arial" panose="020B0604020202020204" pitchFamily="34" charset="0"/>
              <a:buChar char="•"/>
            </a:pPr>
            <a:r>
              <a:rPr lang="en-US" sz="1200" b="1" dirty="0"/>
              <a:t>One “fat” apk</a:t>
            </a:r>
            <a:r>
              <a:rPr lang="en-US" sz="1200" dirty="0"/>
              <a:t>:  includes x86 and arm</a:t>
            </a:r>
          </a:p>
          <a:p>
            <a:pPr marL="129779" indent="-129779">
              <a:buFont typeface="Arial" panose="020B0604020202020204" pitchFamily="34" charset="0"/>
              <a:buChar char="•"/>
            </a:pPr>
            <a:r>
              <a:rPr lang="en-US" sz="1200" dirty="0"/>
              <a:t>Crosswalk size:</a:t>
            </a:r>
          </a:p>
          <a:p>
            <a:pPr marL="382191" lvl="1" indent="-126206">
              <a:buFont typeface="Arial" panose="020B0604020202020204" pitchFamily="34" charset="0"/>
              <a:buChar char="•"/>
            </a:pPr>
            <a:r>
              <a:rPr lang="en-US" sz="1200" dirty="0"/>
              <a:t>+40MB in apk</a:t>
            </a:r>
          </a:p>
          <a:p>
            <a:pPr marL="382191" lvl="1" indent="-126206">
              <a:buFont typeface="Arial" panose="020B0604020202020204" pitchFamily="34" charset="0"/>
              <a:buChar char="•"/>
            </a:pPr>
            <a:r>
              <a:rPr lang="en-US" sz="1200" dirty="0"/>
              <a:t>+100MB installed</a:t>
            </a:r>
          </a:p>
          <a:p>
            <a:pPr marL="129779" indent="-129779">
              <a:buFont typeface="Arial" panose="020B0604020202020204" pitchFamily="34" charset="0"/>
              <a:buChar char="•"/>
            </a:pPr>
            <a:r>
              <a:rPr lang="en-US" sz="1200" dirty="0"/>
              <a:t>Submit one app to store</a:t>
            </a:r>
          </a:p>
        </p:txBody>
      </p:sp>
      <p:sp>
        <p:nvSpPr>
          <p:cNvPr id="80" name="Left Brace 79"/>
          <p:cNvSpPr/>
          <p:nvPr/>
        </p:nvSpPr>
        <p:spPr>
          <a:xfrm rot="16200000">
            <a:off x="1657208" y="1599418"/>
            <a:ext cx="260430" cy="3247063"/>
          </a:xfrm>
          <a:prstGeom prst="leftBrace">
            <a:avLst>
              <a:gd name="adj1" fmla="val 8333"/>
              <a:gd name="adj2" fmla="val 49588"/>
            </a:avLst>
          </a:prstGeom>
          <a:ln>
            <a:solidFill>
              <a:srgbClr val="003C71"/>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en-US">
              <a:solidFill>
                <a:srgbClr val="003C71"/>
              </a:solidFill>
            </a:endParaRPr>
          </a:p>
        </p:txBody>
      </p:sp>
      <p:sp>
        <p:nvSpPr>
          <p:cNvPr id="81" name="Rounded Rectangle 80"/>
          <p:cNvSpPr/>
          <p:nvPr/>
        </p:nvSpPr>
        <p:spPr>
          <a:xfrm>
            <a:off x="6699173" y="1564956"/>
            <a:ext cx="1482169" cy="747380"/>
          </a:xfrm>
          <a:prstGeom prst="roundRect">
            <a:avLst>
              <a:gd name="adj" fmla="val 5730"/>
            </a:avLst>
          </a:prstGeom>
          <a:solidFill>
            <a:schemeClr val="accent2">
              <a:lumMod val="20000"/>
              <a:lumOff val="80000"/>
            </a:schemeClr>
          </a:solidFill>
          <a:ln>
            <a:solidFill>
              <a:srgbClr val="003C7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nchorCtr="0"/>
          <a:lstStyle/>
          <a:p>
            <a:pPr algn="ctr"/>
            <a:r>
              <a:rPr lang="en-US" sz="1100" b="1" dirty="0">
                <a:solidFill>
                  <a:schemeClr val="tx1"/>
                </a:solidFill>
              </a:rPr>
              <a:t>MyApp.apk</a:t>
            </a:r>
          </a:p>
        </p:txBody>
      </p:sp>
      <p:sp>
        <p:nvSpPr>
          <p:cNvPr id="82" name="Rounded Rectangle 81"/>
          <p:cNvSpPr/>
          <p:nvPr/>
        </p:nvSpPr>
        <p:spPr>
          <a:xfrm>
            <a:off x="6776387" y="1882970"/>
            <a:ext cx="1327741" cy="355694"/>
          </a:xfrm>
          <a:prstGeom prst="roundRect">
            <a:avLst/>
          </a:prstGeom>
          <a:solidFill>
            <a:schemeClr val="bg1">
              <a:alpha val="85000"/>
            </a:schemeClr>
          </a:solidFill>
          <a:ln>
            <a:solidFill>
              <a:srgbClr val="26738A"/>
            </a:solidFill>
          </a:ln>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sz="1100" b="1" dirty="0">
                <a:solidFill>
                  <a:schemeClr val="tx1"/>
                </a:solidFill>
              </a:rPr>
              <a:t>App code</a:t>
            </a:r>
          </a:p>
          <a:p>
            <a:pPr algn="ctr"/>
            <a:r>
              <a:rPr lang="en-US" sz="800" dirty="0">
                <a:solidFill>
                  <a:schemeClr val="tx1"/>
                </a:solidFill>
              </a:rPr>
              <a:t>HTML, Javascript, CSS, etc.</a:t>
            </a:r>
          </a:p>
        </p:txBody>
      </p:sp>
      <p:sp>
        <p:nvSpPr>
          <p:cNvPr id="83" name="Rounded Rectangle 82"/>
          <p:cNvSpPr/>
          <p:nvPr/>
        </p:nvSpPr>
        <p:spPr>
          <a:xfrm>
            <a:off x="5958088" y="2475570"/>
            <a:ext cx="1482169" cy="747380"/>
          </a:xfrm>
          <a:prstGeom prst="roundRect">
            <a:avLst>
              <a:gd name="adj" fmla="val 5730"/>
            </a:avLst>
          </a:prstGeom>
          <a:solidFill>
            <a:schemeClr val="accent2">
              <a:lumMod val="20000"/>
              <a:lumOff val="80000"/>
            </a:schemeClr>
          </a:solidFill>
          <a:ln>
            <a:solidFill>
              <a:srgbClr val="003C7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nchorCtr="0"/>
          <a:lstStyle/>
          <a:p>
            <a:pPr algn="ctr"/>
            <a:r>
              <a:rPr lang="en-US" sz="1100" b="1" dirty="0">
                <a:solidFill>
                  <a:schemeClr val="tx1"/>
                </a:solidFill>
              </a:rPr>
              <a:t>Crosswalk_x86.apk</a:t>
            </a:r>
          </a:p>
        </p:txBody>
      </p:sp>
      <p:sp>
        <p:nvSpPr>
          <p:cNvPr id="84" name="Rounded Rectangle 83"/>
          <p:cNvSpPr/>
          <p:nvPr/>
        </p:nvSpPr>
        <p:spPr>
          <a:xfrm>
            <a:off x="6035302" y="2793584"/>
            <a:ext cx="1327741" cy="355694"/>
          </a:xfrm>
          <a:prstGeom prst="roundRect">
            <a:avLst/>
          </a:prstGeom>
          <a:solidFill>
            <a:schemeClr val="bg1">
              <a:alpha val="85000"/>
            </a:schemeClr>
          </a:solidFill>
          <a:ln>
            <a:solidFill>
              <a:srgbClr val="26738A"/>
            </a:solidFill>
          </a:ln>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sz="1100" b="1" dirty="0">
                <a:solidFill>
                  <a:schemeClr val="tx1"/>
                </a:solidFill>
              </a:rPr>
              <a:t>Crosswalk (</a:t>
            </a:r>
            <a:r>
              <a:rPr lang="en-US" sz="1100" b="1" dirty="0">
                <a:solidFill>
                  <a:srgbClr val="0070C0"/>
                </a:solidFill>
              </a:rPr>
              <a:t>x86</a:t>
            </a:r>
            <a:r>
              <a:rPr lang="en-US" sz="1100" b="1" dirty="0">
                <a:solidFill>
                  <a:schemeClr val="tx1"/>
                </a:solidFill>
              </a:rPr>
              <a:t>)</a:t>
            </a:r>
          </a:p>
        </p:txBody>
      </p:sp>
      <p:sp>
        <p:nvSpPr>
          <p:cNvPr id="85" name="Rounded Rectangle 84"/>
          <p:cNvSpPr/>
          <p:nvPr/>
        </p:nvSpPr>
        <p:spPr>
          <a:xfrm>
            <a:off x="7538032" y="2475570"/>
            <a:ext cx="1482169" cy="747380"/>
          </a:xfrm>
          <a:prstGeom prst="roundRect">
            <a:avLst>
              <a:gd name="adj" fmla="val 5730"/>
            </a:avLst>
          </a:prstGeom>
          <a:solidFill>
            <a:schemeClr val="accent2">
              <a:lumMod val="20000"/>
              <a:lumOff val="80000"/>
            </a:schemeClr>
          </a:solidFill>
          <a:ln>
            <a:solidFill>
              <a:srgbClr val="003C7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t" anchorCtr="0"/>
          <a:lstStyle/>
          <a:p>
            <a:pPr algn="ctr"/>
            <a:r>
              <a:rPr lang="en-US" sz="1100" b="1" dirty="0">
                <a:solidFill>
                  <a:schemeClr val="tx1"/>
                </a:solidFill>
              </a:rPr>
              <a:t>Crosswalk_arm.apk</a:t>
            </a:r>
          </a:p>
        </p:txBody>
      </p:sp>
      <p:sp>
        <p:nvSpPr>
          <p:cNvPr id="86" name="Rounded Rectangle 85"/>
          <p:cNvSpPr/>
          <p:nvPr/>
        </p:nvSpPr>
        <p:spPr>
          <a:xfrm>
            <a:off x="7615246" y="2793584"/>
            <a:ext cx="1327741" cy="355694"/>
          </a:xfrm>
          <a:prstGeom prst="roundRect">
            <a:avLst/>
          </a:prstGeom>
          <a:solidFill>
            <a:schemeClr val="bg1">
              <a:alpha val="85000"/>
            </a:schemeClr>
          </a:solidFill>
          <a:ln>
            <a:solidFill>
              <a:srgbClr val="26738A"/>
            </a:solidFill>
          </a:ln>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sz="1100" b="1" dirty="0">
                <a:solidFill>
                  <a:schemeClr val="tx1"/>
                </a:solidFill>
              </a:rPr>
              <a:t>Crosswalk (</a:t>
            </a:r>
            <a:r>
              <a:rPr lang="en-US" sz="1100" b="1" dirty="0">
                <a:solidFill>
                  <a:srgbClr val="0070C0"/>
                </a:solidFill>
              </a:rPr>
              <a:t>arm</a:t>
            </a:r>
            <a:r>
              <a:rPr lang="en-US" sz="1100" b="1" dirty="0">
                <a:solidFill>
                  <a:schemeClr val="tx1"/>
                </a:solidFill>
              </a:rPr>
              <a:t>)</a:t>
            </a:r>
          </a:p>
        </p:txBody>
      </p:sp>
      <p:sp>
        <p:nvSpPr>
          <p:cNvPr id="87" name="Rectangle 86"/>
          <p:cNvSpPr/>
          <p:nvPr/>
        </p:nvSpPr>
        <p:spPr>
          <a:xfrm>
            <a:off x="5960053" y="3416907"/>
            <a:ext cx="3185912" cy="893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p>
        </p:txBody>
      </p:sp>
      <p:sp>
        <p:nvSpPr>
          <p:cNvPr id="88" name="TextBox 87"/>
          <p:cNvSpPr txBox="1"/>
          <p:nvPr/>
        </p:nvSpPr>
        <p:spPr>
          <a:xfrm>
            <a:off x="6142057" y="3420919"/>
            <a:ext cx="2865585" cy="738664"/>
          </a:xfrm>
          <a:prstGeom prst="rect">
            <a:avLst/>
          </a:prstGeom>
          <a:noFill/>
        </p:spPr>
        <p:txBody>
          <a:bodyPr wrap="square" lIns="68580" tIns="34290" rIns="68580" bIns="34290" rtlCol="0">
            <a:spAutoFit/>
          </a:bodyPr>
          <a:lstStyle/>
          <a:p>
            <a:pPr marL="129779" indent="-129779">
              <a:spcBef>
                <a:spcPts val="225"/>
              </a:spcBef>
              <a:spcAft>
                <a:spcPts val="225"/>
              </a:spcAft>
              <a:buFont typeface="Arial" panose="020B0604020202020204" pitchFamily="34" charset="0"/>
              <a:buChar char="•"/>
            </a:pPr>
            <a:r>
              <a:rPr lang="en-US" sz="1200" b="1" dirty="0"/>
              <a:t>Link to shared Crosswalk library</a:t>
            </a:r>
          </a:p>
          <a:p>
            <a:pPr marL="129779" indent="-129779">
              <a:spcBef>
                <a:spcPts val="225"/>
              </a:spcBef>
              <a:spcAft>
                <a:spcPts val="225"/>
              </a:spcAft>
              <a:buFont typeface="Arial" panose="020B0604020202020204" pitchFamily="34" charset="0"/>
              <a:buChar char="•"/>
            </a:pPr>
            <a:r>
              <a:rPr lang="en-US" sz="1200" dirty="0"/>
              <a:t>Dynamically downloaded</a:t>
            </a:r>
          </a:p>
          <a:p>
            <a:pPr marL="129779" indent="-129779">
              <a:spcBef>
                <a:spcPts val="225"/>
              </a:spcBef>
              <a:spcAft>
                <a:spcPts val="225"/>
              </a:spcAft>
              <a:buFont typeface="Arial" panose="020B0604020202020204" pitchFamily="34" charset="0"/>
              <a:buChar char="•"/>
            </a:pPr>
            <a:r>
              <a:rPr lang="en-US" sz="1200" dirty="0"/>
              <a:t>Version dynamically updated</a:t>
            </a:r>
          </a:p>
        </p:txBody>
      </p:sp>
      <p:grpSp>
        <p:nvGrpSpPr>
          <p:cNvPr id="38" name="Group 37"/>
          <p:cNvGrpSpPr/>
          <p:nvPr/>
        </p:nvGrpSpPr>
        <p:grpSpPr>
          <a:xfrm>
            <a:off x="0" y="4629150"/>
            <a:ext cx="9144000" cy="514350"/>
            <a:chOff x="-101600" y="6185848"/>
            <a:chExt cx="12311797" cy="685800"/>
          </a:xfrm>
        </p:grpSpPr>
        <p:sp>
          <p:nvSpPr>
            <p:cNvPr id="39" name="Rectangle 38"/>
            <p:cNvSpPr/>
            <p:nvPr/>
          </p:nvSpPr>
          <p:spPr>
            <a:xfrm>
              <a:off x="-101600" y="6185848"/>
              <a:ext cx="12311797" cy="68580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355544" y="6305667"/>
              <a:ext cx="11633256" cy="471924"/>
            </a:xfrm>
            <a:prstGeom prst="rect">
              <a:avLst/>
            </a:prstGeom>
          </p:spPr>
          <p:txBody>
            <a:bodyPr wrap="square">
              <a:spAutoFit/>
            </a:bodyPr>
            <a:lstStyle/>
            <a:p>
              <a:pPr marL="300038" lvl="1">
                <a:spcAft>
                  <a:spcPts val="675"/>
                </a:spcAft>
                <a:tabLst>
                  <a:tab pos="3039666" algn="l"/>
                </a:tabLst>
              </a:pPr>
              <a:r>
                <a:rPr lang="en-US" sz="1700" b="1" dirty="0">
                  <a:solidFill>
                    <a:schemeClr val="bg1"/>
                  </a:solidFill>
                  <a:cs typeface="Calibri" pitchFamily="34" charset="0"/>
                </a:rPr>
                <a:t>crosswalk-project.org 	       						 @xwalk_project</a:t>
              </a:r>
            </a:p>
          </p:txBody>
        </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07785" y="6427637"/>
              <a:ext cx="397292" cy="242248"/>
            </a:xfrm>
            <a:prstGeom prst="rect">
              <a:avLst/>
            </a:prstGeom>
          </p:spPr>
        </p:pic>
      </p:grpSp>
    </p:spTree>
    <p:extLst>
      <p:ext uri="{BB962C8B-B14F-4D97-AF65-F5344CB8AC3E}">
        <p14:creationId xmlns:p14="http://schemas.microsoft.com/office/powerpoint/2010/main" val="3324881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493713" y="252980"/>
            <a:ext cx="8229600" cy="868680"/>
          </a:xfrm>
        </p:spPr>
        <p:txBody>
          <a:bodyPr/>
          <a:lstStyle/>
          <a:p>
            <a:r>
              <a:rPr lang="en-US" sz="3200" dirty="0" smtClean="0"/>
              <a:t>Crosswalk Development</a:t>
            </a:r>
            <a:endParaRPr lang="en-US" sz="3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sp>
        <p:nvSpPr>
          <p:cNvPr id="7" name="Content Placeholder 3"/>
          <p:cNvSpPr>
            <a:spLocks noGrp="1"/>
          </p:cNvSpPr>
          <p:nvPr>
            <p:ph idx="4294967295"/>
          </p:nvPr>
        </p:nvSpPr>
        <p:spPr>
          <a:xfrm>
            <a:off x="7176412" y="1249147"/>
            <a:ext cx="1861453" cy="2171690"/>
          </a:xfrm>
          <a:prstGeom prst="rect">
            <a:avLst/>
          </a:prstGeom>
        </p:spPr>
        <p:txBody>
          <a:bodyPr lIns="68580" tIns="34290" rIns="68580" bIns="34290">
            <a:normAutofit/>
          </a:bodyPr>
          <a:lstStyle/>
          <a:p>
            <a:r>
              <a:rPr lang="en-US" dirty="0" smtClean="0">
                <a:solidFill>
                  <a:srgbClr val="003C71"/>
                </a:solidFill>
                <a:latin typeface="+mn-lt"/>
              </a:rPr>
              <a:t>Debug and validate using your preferred process and tools.</a:t>
            </a:r>
          </a:p>
        </p:txBody>
      </p:sp>
      <p:sp>
        <p:nvSpPr>
          <p:cNvPr id="8" name="Rectangle 7"/>
          <p:cNvSpPr/>
          <p:nvPr/>
        </p:nvSpPr>
        <p:spPr>
          <a:xfrm>
            <a:off x="0" y="4629150"/>
            <a:ext cx="9144000" cy="51435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652" y="1087383"/>
            <a:ext cx="6507956" cy="3964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5238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3" y="2108062"/>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What is the Intel® XDK?</a:t>
            </a:r>
            <a:endParaRPr lang="en-US" dirty="0"/>
          </a:p>
        </p:txBody>
      </p:sp>
      <p:sp>
        <p:nvSpPr>
          <p:cNvPr id="7" name="Text Placeholder 2"/>
          <p:cNvSpPr>
            <a:spLocks noGrp="1"/>
          </p:cNvSpPr>
          <p:nvPr>
            <p:ph type="body" idx="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 </a:t>
            </a:r>
            <a:endParaRPr lang="en-US" dirty="0"/>
          </a:p>
        </p:txBody>
      </p:sp>
    </p:spTree>
    <p:extLst>
      <p:ext uri="{BB962C8B-B14F-4D97-AF65-F5344CB8AC3E}">
        <p14:creationId xmlns:p14="http://schemas.microsoft.com/office/powerpoint/2010/main" val="48413100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idx="4294967295"/>
          </p:nvPr>
        </p:nvSpPr>
        <p:spPr>
          <a:xfrm>
            <a:off x="495901" y="233363"/>
            <a:ext cx="8229600" cy="869950"/>
          </a:xfrm>
        </p:spPr>
        <p:txBody>
          <a:bodyPr/>
          <a:lstStyle/>
          <a:p>
            <a:r>
              <a:rPr lang="en-US" sz="3200" dirty="0" smtClean="0"/>
              <a:t>Web project with Crosswalk </a:t>
            </a:r>
            <a:endParaRPr lang="en-US" sz="3200" dirty="0"/>
          </a:p>
        </p:txBody>
      </p:sp>
      <p:sp>
        <p:nvSpPr>
          <p:cNvPr id="7" name="Content Placeholder 3"/>
          <p:cNvSpPr>
            <a:spLocks noGrp="1"/>
          </p:cNvSpPr>
          <p:nvPr>
            <p:ph idx="4294967295"/>
          </p:nvPr>
        </p:nvSpPr>
        <p:spPr>
          <a:xfrm>
            <a:off x="7283450" y="1249363"/>
            <a:ext cx="1860550" cy="2171700"/>
          </a:xfrm>
          <a:prstGeom prst="rect">
            <a:avLst/>
          </a:prstGeom>
        </p:spPr>
        <p:txBody>
          <a:bodyPr lIns="68580" tIns="34290" rIns="68580" bIns="34290">
            <a:normAutofit/>
          </a:bodyPr>
          <a:lstStyle/>
          <a:p>
            <a:r>
              <a:rPr lang="en-US" dirty="0" smtClean="0">
                <a:solidFill>
                  <a:srgbClr val="003C71"/>
                </a:solidFill>
                <a:latin typeface="+mn-lt"/>
              </a:rPr>
              <a:t>Start with web application project directory</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56" y="1155247"/>
            <a:ext cx="6097191"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ight Brace 1"/>
          <p:cNvSpPr/>
          <p:nvPr/>
        </p:nvSpPr>
        <p:spPr>
          <a:xfrm>
            <a:off x="6629395" y="1461408"/>
            <a:ext cx="367394" cy="1567543"/>
          </a:xfrm>
          <a:prstGeom prst="rightBrace">
            <a:avLst>
              <a:gd name="adj1" fmla="val 8333"/>
              <a:gd name="adj2" fmla="val 27351"/>
            </a:avLst>
          </a:prstGeom>
          <a:ln>
            <a:solidFill>
              <a:srgbClr val="003C71"/>
            </a:solidFil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en-US" b="1" dirty="0"/>
          </a:p>
        </p:txBody>
      </p:sp>
    </p:spTree>
    <p:extLst>
      <p:ext uri="{BB962C8B-B14F-4D97-AF65-F5344CB8AC3E}">
        <p14:creationId xmlns:p14="http://schemas.microsoft.com/office/powerpoint/2010/main" val="102086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493713" y="233930"/>
            <a:ext cx="8229600" cy="868680"/>
          </a:xfrm>
        </p:spPr>
        <p:txBody>
          <a:bodyPr/>
          <a:lstStyle/>
          <a:p>
            <a:r>
              <a:rPr lang="en-US" sz="3200" dirty="0"/>
              <a:t>Web project with </a:t>
            </a:r>
            <a:r>
              <a:rPr lang="en-US" sz="3200" dirty="0" smtClean="0"/>
              <a:t>Crosswalk</a:t>
            </a:r>
            <a:endParaRPr lang="en-US" sz="3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sp>
        <p:nvSpPr>
          <p:cNvPr id="7" name="Content Placeholder 3"/>
          <p:cNvSpPr>
            <a:spLocks noGrp="1"/>
          </p:cNvSpPr>
          <p:nvPr>
            <p:ph idx="4294967295"/>
          </p:nvPr>
        </p:nvSpPr>
        <p:spPr>
          <a:xfrm>
            <a:off x="7176412" y="1249147"/>
            <a:ext cx="1861453" cy="2171690"/>
          </a:xfrm>
          <a:prstGeom prst="rect">
            <a:avLst/>
          </a:prstGeom>
        </p:spPr>
        <p:txBody>
          <a:bodyPr lIns="68580" tIns="34290" rIns="68580" bIns="34290">
            <a:normAutofit/>
          </a:bodyPr>
          <a:lstStyle/>
          <a:p>
            <a:r>
              <a:rPr lang="en-US" dirty="0" smtClean="0">
                <a:solidFill>
                  <a:srgbClr val="003C71"/>
                </a:solidFill>
                <a:latin typeface="+mn-lt"/>
              </a:rPr>
              <a:t>Add icon and </a:t>
            </a:r>
            <a:r>
              <a:rPr lang="en-US" dirty="0" err="1" smtClean="0">
                <a:solidFill>
                  <a:srgbClr val="003C71"/>
                </a:solidFill>
                <a:latin typeface="+mn-lt"/>
              </a:rPr>
              <a:t>manifest.json</a:t>
            </a:r>
            <a:r>
              <a:rPr lang="en-US" dirty="0" smtClean="0">
                <a:solidFill>
                  <a:srgbClr val="003C71"/>
                </a:solidFill>
                <a:latin typeface="+mn-lt"/>
              </a:rPr>
              <a:t> files</a:t>
            </a: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856" y="1155247"/>
            <a:ext cx="6097191" cy="300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Straight Arrow Connector 3"/>
          <p:cNvCxnSpPr/>
          <p:nvPr/>
        </p:nvCxnSpPr>
        <p:spPr>
          <a:xfrm flipH="1">
            <a:off x="6498772" y="3028950"/>
            <a:ext cx="571500" cy="0"/>
          </a:xfrm>
          <a:prstGeom prst="straightConnector1">
            <a:avLst/>
          </a:prstGeom>
          <a:ln w="25400">
            <a:solidFill>
              <a:srgbClr val="515253"/>
            </a:solidFill>
            <a:tailEnd type="arrow"/>
          </a:ln>
        </p:spPr>
        <p:style>
          <a:lnRef idx="1">
            <a:schemeClr val="accent1"/>
          </a:lnRef>
          <a:fillRef idx="0">
            <a:schemeClr val="accent1"/>
          </a:fillRef>
          <a:effectRef idx="0">
            <a:schemeClr val="accent1"/>
          </a:effectRef>
          <a:fontRef idx="minor">
            <a:schemeClr val="tx1"/>
          </a:fontRef>
        </p:style>
      </p:cxnSp>
      <p:sp>
        <p:nvSpPr>
          <p:cNvPr id="5" name="Flowchart: Card 4"/>
          <p:cNvSpPr/>
          <p:nvPr/>
        </p:nvSpPr>
        <p:spPr>
          <a:xfrm>
            <a:off x="7266217" y="3608614"/>
            <a:ext cx="726620" cy="898072"/>
          </a:xfrm>
          <a:prstGeom prst="flowChartPunchedCard">
            <a:avLst/>
          </a:prstGeom>
          <a:solidFill>
            <a:srgbClr val="4B91D1"/>
          </a:solidFill>
          <a:ln>
            <a:solidFill>
              <a:srgbClr val="003C71"/>
            </a:solidFill>
          </a:ln>
        </p:spPr>
        <p:style>
          <a:lnRef idx="2">
            <a:schemeClr val="accent1">
              <a:shade val="50000"/>
            </a:schemeClr>
          </a:lnRef>
          <a:fillRef idx="1">
            <a:schemeClr val="accent1"/>
          </a:fillRef>
          <a:effectRef idx="0">
            <a:schemeClr val="accent1"/>
          </a:effectRef>
          <a:fontRef idx="minor">
            <a:schemeClr val="lt1"/>
          </a:fontRef>
        </p:style>
        <p:txBody>
          <a:bodyPr lIns="0" tIns="34290" rIns="0" bIns="34290" rtlCol="0" anchor="ctr"/>
          <a:lstStyle/>
          <a:p>
            <a:pPr algn="ctr"/>
            <a:r>
              <a:rPr lang="en-US" sz="1200" b="1" dirty="0" smtClean="0">
                <a:cs typeface="Arial" pitchFamily="34" charset="0"/>
              </a:rPr>
              <a:t>manifest</a:t>
            </a:r>
          </a:p>
          <a:p>
            <a:pPr algn="ctr"/>
            <a:r>
              <a:rPr lang="en-US" sz="1200" b="1" dirty="0" smtClean="0">
                <a:cs typeface="Arial" pitchFamily="34" charset="0"/>
              </a:rPr>
              <a:t>file</a:t>
            </a:r>
          </a:p>
          <a:p>
            <a:pPr algn="ctr"/>
            <a:endParaRPr lang="en-US" sz="1200" b="1" dirty="0">
              <a:cs typeface="Arial" pitchFamily="34" charset="0"/>
            </a:endParaRPr>
          </a:p>
        </p:txBody>
      </p:sp>
      <p:pic>
        <p:nvPicPr>
          <p:cNvPr id="41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6217" y="2665640"/>
            <a:ext cx="726620" cy="726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 name="Straight Arrow Connector 14"/>
          <p:cNvCxnSpPr/>
          <p:nvPr/>
        </p:nvCxnSpPr>
        <p:spPr>
          <a:xfrm flipH="1" flipV="1">
            <a:off x="6515098" y="3273882"/>
            <a:ext cx="751120" cy="449033"/>
          </a:xfrm>
          <a:prstGeom prst="straightConnector1">
            <a:avLst/>
          </a:prstGeom>
          <a:ln w="25400">
            <a:solidFill>
              <a:srgbClr val="515253"/>
            </a:solidFill>
            <a:tailEnd type="arrow"/>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0" y="4629150"/>
            <a:ext cx="9144000" cy="514350"/>
            <a:chOff x="-101600" y="6185848"/>
            <a:chExt cx="12311797" cy="685800"/>
          </a:xfrm>
        </p:grpSpPr>
        <p:sp>
          <p:nvSpPr>
            <p:cNvPr id="13" name="Rectangle 12"/>
            <p:cNvSpPr/>
            <p:nvPr/>
          </p:nvSpPr>
          <p:spPr>
            <a:xfrm>
              <a:off x="-101600" y="6185848"/>
              <a:ext cx="12311797" cy="68580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a:off x="355544" y="6305667"/>
              <a:ext cx="11633256" cy="471924"/>
            </a:xfrm>
            <a:prstGeom prst="rect">
              <a:avLst/>
            </a:prstGeom>
          </p:spPr>
          <p:txBody>
            <a:bodyPr wrap="square">
              <a:spAutoFit/>
            </a:bodyPr>
            <a:lstStyle/>
            <a:p>
              <a:pPr marL="300038" lvl="1">
                <a:spcAft>
                  <a:spcPts val="675"/>
                </a:spcAft>
                <a:tabLst>
                  <a:tab pos="3039666" algn="l"/>
                </a:tabLst>
              </a:pPr>
              <a:r>
                <a:rPr lang="en-US" sz="1700" b="1" dirty="0">
                  <a:solidFill>
                    <a:schemeClr val="bg1"/>
                  </a:solidFill>
                  <a:cs typeface="Calibri" pitchFamily="34" charset="0"/>
                </a:rPr>
                <a:t>crosswalk-project.org 	       						 @xwalk_project</a:t>
              </a:r>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007785" y="6427637"/>
              <a:ext cx="397292" cy="242248"/>
            </a:xfrm>
            <a:prstGeom prst="rect">
              <a:avLst/>
            </a:prstGeom>
          </p:spPr>
        </p:pic>
      </p:grpSp>
    </p:spTree>
    <p:extLst>
      <p:ext uri="{BB962C8B-B14F-4D97-AF65-F5344CB8AC3E}">
        <p14:creationId xmlns:p14="http://schemas.microsoft.com/office/powerpoint/2010/main" val="195100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p:nvPr>
        </p:nvSpPr>
        <p:spPr>
          <a:xfrm>
            <a:off x="550863" y="233930"/>
            <a:ext cx="8229600" cy="868680"/>
          </a:xfrm>
        </p:spPr>
        <p:txBody>
          <a:bodyPr/>
          <a:lstStyle/>
          <a:p>
            <a:r>
              <a:rPr lang="en-US" sz="3200" dirty="0" smtClean="0"/>
              <a:t>Crosswalk manifest file</a:t>
            </a:r>
            <a:endParaRPr lang="en-US" sz="3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sp>
        <p:nvSpPr>
          <p:cNvPr id="10" name="Content Placeholder 1"/>
          <p:cNvSpPr txBox="1">
            <a:spLocks/>
          </p:cNvSpPr>
          <p:nvPr/>
        </p:nvSpPr>
        <p:spPr>
          <a:xfrm>
            <a:off x="1249152" y="1059041"/>
            <a:ext cx="7886700" cy="326350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515253"/>
                </a:solidFill>
                <a:latin typeface="Klavika Md"/>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515253"/>
                </a:solidFill>
                <a:latin typeface="Klavika Md"/>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515253"/>
                </a:solidFill>
                <a:latin typeface="Klavika Md"/>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515253"/>
                </a:solidFill>
                <a:latin typeface="Klavika Md"/>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515253"/>
                </a:solidFill>
                <a:latin typeface="Klavika Md"/>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225"/>
              </a:spcBef>
              <a:buNone/>
            </a:pPr>
            <a:r>
              <a:rPr lang="en-US" sz="1200" b="1" dirty="0">
                <a:latin typeface="Courier New" pitchFamily="49" charset="0"/>
                <a:cs typeface="Courier New" pitchFamily="49" charset="0"/>
              </a:rPr>
              <a:t>{</a:t>
            </a:r>
          </a:p>
          <a:p>
            <a:pPr marL="0" indent="0">
              <a:spcBef>
                <a:spcPts val="225"/>
              </a:spcBef>
              <a:buNone/>
            </a:pPr>
            <a:r>
              <a:rPr lang="en-US" sz="1200" b="1" dirty="0">
                <a:latin typeface="Courier New" pitchFamily="49" charset="0"/>
                <a:cs typeface="Courier New" pitchFamily="49" charset="0"/>
              </a:rPr>
              <a:t>  "name": "City Burger",</a:t>
            </a:r>
          </a:p>
          <a:p>
            <a:pPr marL="0" indent="0">
              <a:spcBef>
                <a:spcPts val="225"/>
              </a:spcBef>
              <a:buNone/>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xwalk_version</a:t>
            </a:r>
            <a:r>
              <a:rPr lang="en-US" sz="1200" b="1" dirty="0">
                <a:latin typeface="Courier New" pitchFamily="49" charset="0"/>
                <a:cs typeface="Courier New" pitchFamily="49" charset="0"/>
              </a:rPr>
              <a:t>": "0.0.1",</a:t>
            </a:r>
          </a:p>
          <a:p>
            <a:pPr marL="0" indent="0">
              <a:spcBef>
                <a:spcPts val="225"/>
              </a:spcBef>
              <a:buNone/>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xwalk_description</a:t>
            </a:r>
            <a:r>
              <a:rPr lang="en-US" sz="1200" b="1" dirty="0">
                <a:latin typeface="Courier New" pitchFamily="49" charset="0"/>
                <a:cs typeface="Courier New" pitchFamily="49" charset="0"/>
              </a:rPr>
              <a:t>": "Bob is hungry for a Burger",</a:t>
            </a:r>
          </a:p>
          <a:p>
            <a:pPr marL="0" indent="0">
              <a:spcBef>
                <a:spcPts val="225"/>
              </a:spcBef>
              <a:buNone/>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start_url</a:t>
            </a:r>
            <a:r>
              <a:rPr lang="en-US" sz="1200" b="1" dirty="0">
                <a:latin typeface="Courier New" pitchFamily="49" charset="0"/>
                <a:cs typeface="Courier New" pitchFamily="49" charset="0"/>
              </a:rPr>
              <a:t>": "index.html",</a:t>
            </a:r>
          </a:p>
          <a:p>
            <a:pPr marL="0" indent="0">
              <a:spcBef>
                <a:spcPts val="225"/>
              </a:spcBef>
              <a:buNone/>
            </a:pPr>
            <a:r>
              <a:rPr lang="en-US" sz="1200" b="1" dirty="0">
                <a:latin typeface="Courier New" pitchFamily="49" charset="0"/>
                <a:cs typeface="Courier New" pitchFamily="49" charset="0"/>
              </a:rPr>
              <a:t>  "icons": [</a:t>
            </a:r>
          </a:p>
          <a:p>
            <a:pPr marL="0" indent="0">
              <a:spcBef>
                <a:spcPts val="225"/>
              </a:spcBef>
              <a:buNone/>
            </a:pPr>
            <a:r>
              <a:rPr lang="en-US" sz="1200" b="1" dirty="0">
                <a:latin typeface="Courier New" pitchFamily="49" charset="0"/>
                <a:cs typeface="Courier New" pitchFamily="49" charset="0"/>
              </a:rPr>
              <a:t>      {</a:t>
            </a:r>
          </a:p>
          <a:p>
            <a:pPr marL="0" indent="0">
              <a:spcBef>
                <a:spcPts val="225"/>
              </a:spcBef>
              <a:buNone/>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src</a:t>
            </a:r>
            <a:r>
              <a:rPr lang="en-US" sz="1200" b="1" dirty="0">
                <a:latin typeface="Courier New" pitchFamily="49" charset="0"/>
                <a:cs typeface="Courier New" pitchFamily="49" charset="0"/>
              </a:rPr>
              <a:t>": "burgericon.png",</a:t>
            </a:r>
          </a:p>
          <a:p>
            <a:pPr marL="0" indent="0">
              <a:spcBef>
                <a:spcPts val="225"/>
              </a:spcBef>
              <a:buNone/>
            </a:pPr>
            <a:r>
              <a:rPr lang="en-US" sz="1200" b="1" dirty="0">
                <a:latin typeface="Courier New" pitchFamily="49" charset="0"/>
                <a:cs typeface="Courier New" pitchFamily="49" charset="0"/>
              </a:rPr>
              <a:t>          "sizes": "128x128",</a:t>
            </a:r>
          </a:p>
          <a:p>
            <a:pPr marL="0" indent="0">
              <a:spcBef>
                <a:spcPts val="225"/>
              </a:spcBef>
              <a:buNone/>
            </a:pPr>
            <a:r>
              <a:rPr lang="en-US" sz="1200" b="1" dirty="0">
                <a:latin typeface="Courier New" pitchFamily="49" charset="0"/>
                <a:cs typeface="Courier New" pitchFamily="49" charset="0"/>
              </a:rPr>
              <a:t>          "type": "image/</a:t>
            </a:r>
            <a:r>
              <a:rPr lang="en-US" sz="1200" b="1" dirty="0" err="1">
                <a:latin typeface="Courier New" pitchFamily="49" charset="0"/>
                <a:cs typeface="Courier New" pitchFamily="49" charset="0"/>
              </a:rPr>
              <a:t>png</a:t>
            </a:r>
            <a:r>
              <a:rPr lang="en-US" sz="1200" b="1" dirty="0">
                <a:latin typeface="Courier New" pitchFamily="49" charset="0"/>
                <a:cs typeface="Courier New" pitchFamily="49" charset="0"/>
              </a:rPr>
              <a:t>",</a:t>
            </a:r>
          </a:p>
          <a:p>
            <a:pPr marL="0" indent="0">
              <a:spcBef>
                <a:spcPts val="225"/>
              </a:spcBef>
              <a:buNone/>
            </a:pPr>
            <a:r>
              <a:rPr lang="en-US" sz="1200" b="1" dirty="0">
                <a:latin typeface="Courier New" pitchFamily="49" charset="0"/>
                <a:cs typeface="Courier New" pitchFamily="49" charset="0"/>
              </a:rPr>
              <a:t>          "density": "4.0"</a:t>
            </a:r>
          </a:p>
          <a:p>
            <a:pPr marL="0" indent="0">
              <a:spcBef>
                <a:spcPts val="225"/>
              </a:spcBef>
              <a:buNone/>
            </a:pPr>
            <a:r>
              <a:rPr lang="en-US" sz="1200" b="1" dirty="0">
                <a:latin typeface="Courier New" pitchFamily="49" charset="0"/>
                <a:cs typeface="Courier New" pitchFamily="49" charset="0"/>
              </a:rPr>
              <a:t>      }</a:t>
            </a:r>
          </a:p>
          <a:p>
            <a:pPr marL="0" indent="0">
              <a:spcBef>
                <a:spcPts val="225"/>
              </a:spcBef>
              <a:buNone/>
            </a:pPr>
            <a:r>
              <a:rPr lang="en-US" sz="1200" b="1" dirty="0">
                <a:latin typeface="Courier New" pitchFamily="49" charset="0"/>
                <a:cs typeface="Courier New" pitchFamily="49" charset="0"/>
              </a:rPr>
              <a:t>  ],</a:t>
            </a:r>
          </a:p>
          <a:p>
            <a:pPr marL="0" indent="0">
              <a:spcBef>
                <a:spcPts val="225"/>
              </a:spcBef>
              <a:buNone/>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xwalk_permissions</a:t>
            </a:r>
            <a:r>
              <a:rPr lang="en-US" sz="1200" b="1" dirty="0">
                <a:latin typeface="Courier New" pitchFamily="49" charset="0"/>
                <a:cs typeface="Courier New" pitchFamily="49" charset="0"/>
              </a:rPr>
              <a:t>": [</a:t>
            </a:r>
          </a:p>
          <a:p>
            <a:pPr marL="0" indent="0">
              <a:spcBef>
                <a:spcPts val="225"/>
              </a:spcBef>
              <a:buNone/>
            </a:pPr>
            <a:r>
              <a:rPr lang="en-US" sz="1200" b="1" dirty="0">
                <a:latin typeface="Courier New" pitchFamily="49" charset="0"/>
                <a:cs typeface="Courier New" pitchFamily="49" charset="0"/>
              </a:rPr>
              <a:t>    "</a:t>
            </a:r>
            <a:r>
              <a:rPr lang="en-US" sz="1200" b="1" dirty="0" err="1">
                <a:latin typeface="Courier New" pitchFamily="49" charset="0"/>
                <a:cs typeface="Courier New" pitchFamily="49" charset="0"/>
              </a:rPr>
              <a:t>Geolocation</a:t>
            </a:r>
            <a:r>
              <a:rPr lang="en-US" sz="1200" b="1" dirty="0">
                <a:latin typeface="Courier New" pitchFamily="49" charset="0"/>
                <a:cs typeface="Courier New" pitchFamily="49" charset="0"/>
              </a:rPr>
              <a:t>"</a:t>
            </a:r>
          </a:p>
          <a:p>
            <a:pPr marL="0" indent="0">
              <a:spcBef>
                <a:spcPts val="225"/>
              </a:spcBef>
              <a:buNone/>
            </a:pPr>
            <a:r>
              <a:rPr lang="en-US" sz="1200" b="1" dirty="0">
                <a:latin typeface="Courier New" pitchFamily="49" charset="0"/>
                <a:cs typeface="Courier New" pitchFamily="49" charset="0"/>
              </a:rPr>
              <a:t>  ]</a:t>
            </a:r>
          </a:p>
          <a:p>
            <a:pPr marL="0" indent="0">
              <a:spcBef>
                <a:spcPts val="225"/>
              </a:spcBef>
              <a:buNone/>
            </a:pPr>
            <a:r>
              <a:rPr lang="en-US" sz="1200" b="1" dirty="0">
                <a:latin typeface="Courier New" pitchFamily="49" charset="0"/>
                <a:cs typeface="Courier New" pitchFamily="49" charset="0"/>
              </a:rPr>
              <a:t>}</a:t>
            </a:r>
          </a:p>
        </p:txBody>
      </p:sp>
      <p:sp>
        <p:nvSpPr>
          <p:cNvPr id="6" name="Rectangle 5"/>
          <p:cNvSpPr/>
          <p:nvPr/>
        </p:nvSpPr>
        <p:spPr>
          <a:xfrm>
            <a:off x="0" y="4629150"/>
            <a:ext cx="9144000" cy="514350"/>
          </a:xfrm>
          <a:prstGeom prst="rect">
            <a:avLst/>
          </a:prstGeom>
          <a:solidFill>
            <a:srgbClr val="2673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p:cNvSpPr txBox="1"/>
          <p:nvPr/>
        </p:nvSpPr>
        <p:spPr>
          <a:xfrm>
            <a:off x="2125385" y="4287550"/>
            <a:ext cx="6812183" cy="582474"/>
          </a:xfrm>
          <a:prstGeom prst="rect">
            <a:avLst/>
          </a:prstGeom>
          <a:solidFill>
            <a:schemeClr val="bg1">
              <a:lumMod val="95000"/>
            </a:schemeClr>
          </a:solidFill>
          <a:ln w="25400">
            <a:solidFill>
              <a:schemeClr val="tx1"/>
            </a:solidFill>
          </a:ln>
        </p:spPr>
        <p:txBody>
          <a:bodyPr wrap="none" lIns="91438" tIns="45719" rIns="91438" bIns="45719" rtlCol="0" anchor="ctr" anchorCtr="0">
            <a:noAutofit/>
          </a:bodyPr>
          <a:lstStyle/>
          <a:p>
            <a:r>
              <a:rPr lang="en-US" sz="1400" b="1" dirty="0">
                <a:latin typeface="Courier New" panose="02070309020205020404" pitchFamily="49" charset="0"/>
                <a:cs typeface="Courier New" panose="02070309020205020404" pitchFamily="49" charset="0"/>
              </a:rPr>
              <a:t>&gt; make_apk.py --package=</a:t>
            </a:r>
            <a:r>
              <a:rPr lang="en-US" sz="1400" b="1" dirty="0" err="1">
                <a:latin typeface="Courier New" panose="02070309020205020404" pitchFamily="49" charset="0"/>
                <a:cs typeface="Courier New" panose="02070309020205020404" pitchFamily="49" charset="0"/>
              </a:rPr>
              <a:t>org.bob.cityburger</a:t>
            </a:r>
            <a:r>
              <a:rPr lang="en-US" sz="1400" b="1" dirty="0">
                <a:latin typeface="Courier New" panose="02070309020205020404" pitchFamily="49" charset="0"/>
                <a:cs typeface="Courier New" panose="02070309020205020404" pitchFamily="49" charset="0"/>
              </a:rPr>
              <a:t> \</a:t>
            </a:r>
          </a:p>
          <a:p>
            <a:r>
              <a:rPr lang="en-US" sz="1400" b="1" dirty="0">
                <a:latin typeface="Courier New" panose="02070309020205020404" pitchFamily="49" charset="0"/>
                <a:cs typeface="Courier New" panose="02070309020205020404" pitchFamily="49" charset="0"/>
              </a:rPr>
              <a:t>              --manifest=../projects/</a:t>
            </a:r>
            <a:r>
              <a:rPr lang="en-US" sz="1400" b="1" dirty="0" err="1">
                <a:latin typeface="Courier New" panose="02070309020205020404" pitchFamily="49" charset="0"/>
                <a:cs typeface="Courier New" panose="02070309020205020404" pitchFamily="49" charset="0"/>
              </a:rPr>
              <a:t>CityBurger</a:t>
            </a:r>
            <a:r>
              <a:rPr lang="en-US" sz="1400" b="1" dirty="0">
                <a:latin typeface="Courier New" panose="02070309020205020404" pitchFamily="49" charset="0"/>
                <a:cs typeface="Courier New" panose="02070309020205020404" pitchFamily="49" charset="0"/>
              </a:rPr>
              <a:t>/</a:t>
            </a:r>
            <a:r>
              <a:rPr lang="en-US" sz="1400" b="1" dirty="0" err="1">
                <a:latin typeface="Courier New" panose="02070309020205020404" pitchFamily="49" charset="0"/>
                <a:cs typeface="Courier New" panose="02070309020205020404" pitchFamily="49" charset="0"/>
              </a:rPr>
              <a:t>manifest.json</a:t>
            </a:r>
            <a:endParaRPr lang="en-US" sz="1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27741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31304" y="2343147"/>
            <a:ext cx="2016449" cy="358480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0741" y="2119009"/>
            <a:ext cx="2016450" cy="3584801"/>
          </a:xfrm>
          <a:prstGeom prst="rect">
            <a:avLst/>
          </a:prstGeom>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773" y="1884809"/>
            <a:ext cx="3005478" cy="29623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itle 1"/>
          <p:cNvSpPr>
            <a:spLocks noGrp="1"/>
          </p:cNvSpPr>
          <p:nvPr>
            <p:ph type="title"/>
          </p:nvPr>
        </p:nvSpPr>
        <p:spPr>
          <a:xfrm>
            <a:off x="474663" y="252980"/>
            <a:ext cx="8229600" cy="868680"/>
          </a:xfrm>
        </p:spPr>
        <p:txBody>
          <a:bodyPr/>
          <a:lstStyle/>
          <a:p>
            <a:r>
              <a:rPr lang="en-US" sz="3200" dirty="0" smtClean="0"/>
              <a:t>Create Store-ready APK and Deploy</a:t>
            </a:r>
            <a:endParaRPr lang="en-US" sz="3200"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sp>
        <p:nvSpPr>
          <p:cNvPr id="5" name="TextBox 4"/>
          <p:cNvSpPr txBox="1"/>
          <p:nvPr/>
        </p:nvSpPr>
        <p:spPr>
          <a:xfrm>
            <a:off x="523130" y="1246214"/>
            <a:ext cx="4889792" cy="466237"/>
          </a:xfrm>
          <a:prstGeom prst="rect">
            <a:avLst/>
          </a:prstGeom>
          <a:solidFill>
            <a:schemeClr val="bg1">
              <a:lumMod val="95000"/>
            </a:schemeClr>
          </a:solidFill>
        </p:spPr>
        <p:txBody>
          <a:bodyPr wrap="none" lIns="91438" tIns="45719" rIns="91438" bIns="45719" rtlCol="0" anchor="ctr" anchorCtr="0">
            <a:noAutofit/>
          </a:bodyPr>
          <a:lstStyle/>
          <a:p>
            <a:pPr marL="0" lvl="2"/>
            <a:r>
              <a:rPr lang="en-US" sz="1400" b="1" dirty="0">
                <a:latin typeface="Courier New" panose="02070309020205020404" pitchFamily="49" charset="0"/>
                <a:cs typeface="Courier New" panose="02070309020205020404" pitchFamily="49" charset="0"/>
              </a:rPr>
              <a:t>&gt; </a:t>
            </a:r>
            <a:r>
              <a:rPr lang="en-US" sz="1400" b="1" dirty="0" err="1">
                <a:latin typeface="Courier New" panose="02070309020205020404" pitchFamily="49" charset="0"/>
                <a:cs typeface="Courier New" panose="02070309020205020404" pitchFamily="49" charset="0"/>
              </a:rPr>
              <a:t>adb</a:t>
            </a:r>
            <a:r>
              <a:rPr lang="en-US" sz="1400" b="1" dirty="0">
                <a:latin typeface="Courier New" panose="02070309020205020404" pitchFamily="49" charset="0"/>
                <a:cs typeface="Courier New" panose="02070309020205020404" pitchFamily="49" charset="0"/>
              </a:rPr>
              <a:t> install -r Cityburgers_0.0.1_x86.apk</a:t>
            </a:r>
          </a:p>
        </p:txBody>
      </p:sp>
      <p:cxnSp>
        <p:nvCxnSpPr>
          <p:cNvPr id="9" name="Straight Arrow Connector 8"/>
          <p:cNvCxnSpPr/>
          <p:nvPr/>
        </p:nvCxnSpPr>
        <p:spPr>
          <a:xfrm>
            <a:off x="1763485" y="2955472"/>
            <a:ext cx="1665518" cy="0"/>
          </a:xfrm>
          <a:prstGeom prst="straightConnector1">
            <a:avLst/>
          </a:prstGeom>
          <a:ln w="50800">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03592" y="1884809"/>
            <a:ext cx="2026275" cy="3602265"/>
          </a:xfrm>
          <a:prstGeom prst="rect">
            <a:avLst/>
          </a:prstGeom>
        </p:spPr>
      </p:pic>
    </p:spTree>
    <p:extLst>
      <p:ext uri="{BB962C8B-B14F-4D97-AF65-F5344CB8AC3E}">
        <p14:creationId xmlns:p14="http://schemas.microsoft.com/office/powerpoint/2010/main" val="1914843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sp>
        <p:nvSpPr>
          <p:cNvPr id="13" name="Title 1"/>
          <p:cNvSpPr>
            <a:spLocks noGrp="1"/>
          </p:cNvSpPr>
          <p:nvPr>
            <p:ph type="title" idx="4294967295"/>
          </p:nvPr>
        </p:nvSpPr>
        <p:spPr>
          <a:xfrm>
            <a:off x="419895" y="273050"/>
            <a:ext cx="7886700" cy="993775"/>
          </a:xfrm>
        </p:spPr>
        <p:txBody>
          <a:bodyPr/>
          <a:lstStyle/>
          <a:p>
            <a:r>
              <a:rPr lang="en-US" sz="3200" dirty="0" smtClean="0"/>
              <a:t>Target support and Schedule</a:t>
            </a:r>
            <a:endParaRPr lang="en-US" sz="3200" dirty="0"/>
          </a:p>
        </p:txBody>
      </p:sp>
      <p:sp>
        <p:nvSpPr>
          <p:cNvPr id="14" name="Content Placeholder 1"/>
          <p:cNvSpPr>
            <a:spLocks noGrp="1"/>
          </p:cNvSpPr>
          <p:nvPr>
            <p:ph idx="4294967295"/>
          </p:nvPr>
        </p:nvSpPr>
        <p:spPr>
          <a:xfrm>
            <a:off x="419895" y="1370013"/>
            <a:ext cx="7886700" cy="3262312"/>
          </a:xfrm>
          <a:prstGeom prst="rect">
            <a:avLst/>
          </a:prstGeom>
        </p:spPr>
        <p:txBody>
          <a:bodyPr lIns="68580" tIns="34290" rIns="68580" bIns="34290"/>
          <a:lstStyle/>
          <a:p>
            <a:pPr marL="285750" indent="-285750">
              <a:spcAft>
                <a:spcPts val="450"/>
              </a:spcAft>
              <a:buFont typeface="Arial" panose="020B0604020202020204" pitchFamily="34" charset="0"/>
              <a:buChar char="•"/>
            </a:pPr>
            <a:r>
              <a:rPr lang="en-US" sz="2400" dirty="0" smtClean="0">
                <a:solidFill>
                  <a:srgbClr val="003C71"/>
                </a:solidFill>
              </a:rPr>
              <a:t>Current:  Android, iOS*, Linux desktop, and Tizen</a:t>
            </a:r>
          </a:p>
          <a:p>
            <a:pPr marL="285750" indent="-285750">
              <a:spcAft>
                <a:spcPts val="450"/>
              </a:spcAft>
              <a:buFont typeface="Arial" panose="020B0604020202020204" pitchFamily="34" charset="0"/>
              <a:buChar char="•"/>
            </a:pPr>
            <a:r>
              <a:rPr lang="en-US" sz="2400" dirty="0" smtClean="0">
                <a:solidFill>
                  <a:srgbClr val="003C71"/>
                </a:solidFill>
              </a:rPr>
              <a:t>Windows 10 desktop (Q3 2015)</a:t>
            </a:r>
          </a:p>
          <a:p>
            <a:pPr marL="285750" indent="-285750">
              <a:spcAft>
                <a:spcPts val="450"/>
              </a:spcAft>
              <a:buFont typeface="Arial" panose="020B0604020202020204" pitchFamily="34" charset="0"/>
              <a:buChar char="•"/>
            </a:pPr>
            <a:r>
              <a:rPr lang="en-US" sz="2400" dirty="0" err="1" smtClean="0">
                <a:solidFill>
                  <a:srgbClr val="003C71"/>
                </a:solidFill>
              </a:rPr>
              <a:t>IoT</a:t>
            </a:r>
            <a:r>
              <a:rPr lang="en-US" sz="2400" dirty="0" smtClean="0">
                <a:solidFill>
                  <a:srgbClr val="003C71"/>
                </a:solidFill>
              </a:rPr>
              <a:t> research in progress</a:t>
            </a:r>
          </a:p>
        </p:txBody>
      </p:sp>
    </p:spTree>
    <p:extLst>
      <p:ext uri="{BB962C8B-B14F-4D97-AF65-F5344CB8AC3E}">
        <p14:creationId xmlns:p14="http://schemas.microsoft.com/office/powerpoint/2010/main" val="2150169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idx="4294967295"/>
          </p:nvPr>
        </p:nvSpPr>
        <p:spPr>
          <a:xfrm>
            <a:off x="412892" y="309563"/>
            <a:ext cx="8229600" cy="869950"/>
          </a:xfrm>
        </p:spPr>
        <p:txBody>
          <a:bodyPr/>
          <a:lstStyle/>
          <a:p>
            <a:r>
              <a:rPr lang="en-US" sz="3200" dirty="0" smtClean="0"/>
              <a:t>Crosswalk Lite</a:t>
            </a:r>
            <a:endParaRPr lang="en-US" sz="3200" dirty="0"/>
          </a:p>
        </p:txBody>
      </p:sp>
      <p:sp>
        <p:nvSpPr>
          <p:cNvPr id="2" name="Content Placeholder 1"/>
          <p:cNvSpPr>
            <a:spLocks noGrp="1"/>
          </p:cNvSpPr>
          <p:nvPr>
            <p:ph idx="4294967295"/>
          </p:nvPr>
        </p:nvSpPr>
        <p:spPr>
          <a:xfrm>
            <a:off x="414338" y="915988"/>
            <a:ext cx="8729662" cy="3403600"/>
          </a:xfrm>
          <a:prstGeom prst="rect">
            <a:avLst/>
          </a:prstGeom>
        </p:spPr>
        <p:txBody>
          <a:bodyPr lIns="68580" tIns="34290" rIns="68580" bIns="34290">
            <a:noAutofit/>
          </a:bodyPr>
          <a:lstStyle/>
          <a:p>
            <a:r>
              <a:rPr lang="en-US" dirty="0" smtClean="0">
                <a:solidFill>
                  <a:srgbClr val="003C71"/>
                </a:solidFill>
                <a:latin typeface="+mn-lt"/>
              </a:rPr>
              <a:t>Research project to reduce  size of APK and installed app</a:t>
            </a:r>
          </a:p>
          <a:p>
            <a:r>
              <a:rPr lang="en-US" dirty="0" smtClean="0">
                <a:solidFill>
                  <a:srgbClr val="003C71"/>
                </a:solidFill>
                <a:latin typeface="+mn-lt"/>
              </a:rPr>
              <a:t>Size estimates:</a:t>
            </a:r>
          </a:p>
          <a:p>
            <a:endParaRPr lang="en-US" dirty="0" smtClean="0">
              <a:solidFill>
                <a:srgbClr val="003C71"/>
              </a:solidFill>
              <a:latin typeface="+mn-lt"/>
            </a:endParaRPr>
          </a:p>
          <a:p>
            <a:endParaRPr lang="en-US" dirty="0">
              <a:solidFill>
                <a:srgbClr val="003C71"/>
              </a:solidFill>
              <a:latin typeface="+mn-lt"/>
            </a:endParaRPr>
          </a:p>
          <a:p>
            <a:endParaRPr lang="en-US" sz="1200" dirty="0" smtClean="0">
              <a:solidFill>
                <a:srgbClr val="003C71"/>
              </a:solidFill>
              <a:latin typeface="+mn-lt"/>
            </a:endParaRPr>
          </a:p>
          <a:p>
            <a:pPr>
              <a:spcBef>
                <a:spcPts val="450"/>
              </a:spcBef>
              <a:spcAft>
                <a:spcPts val="225"/>
              </a:spcAft>
            </a:pPr>
            <a:r>
              <a:rPr lang="en-US" dirty="0" smtClean="0">
                <a:solidFill>
                  <a:srgbClr val="003C71"/>
                </a:solidFill>
                <a:latin typeface="+mn-lt"/>
              </a:rPr>
              <a:t>Changes:</a:t>
            </a:r>
          </a:p>
          <a:p>
            <a:pPr lvl="1">
              <a:spcBef>
                <a:spcPts val="450"/>
              </a:spcBef>
              <a:spcAft>
                <a:spcPts val="225"/>
              </a:spcAft>
            </a:pPr>
            <a:r>
              <a:rPr lang="en-US" sz="1800" dirty="0">
                <a:latin typeface="+mn-lt"/>
              </a:rPr>
              <a:t>Use LZMA </a:t>
            </a:r>
            <a:r>
              <a:rPr lang="en-US" sz="1800" dirty="0" smtClean="0">
                <a:latin typeface="+mn-lt"/>
              </a:rPr>
              <a:t>compression.  Longer first-time startup.</a:t>
            </a:r>
          </a:p>
          <a:p>
            <a:pPr lvl="1">
              <a:spcBef>
                <a:spcPts val="450"/>
              </a:spcBef>
              <a:spcAft>
                <a:spcPts val="225"/>
              </a:spcAft>
            </a:pPr>
            <a:r>
              <a:rPr lang="en-US" sz="1800" dirty="0" smtClean="0">
                <a:latin typeface="+mn-lt"/>
              </a:rPr>
              <a:t>Removed support for:</a:t>
            </a:r>
          </a:p>
          <a:p>
            <a:pPr lvl="2">
              <a:spcBef>
                <a:spcPts val="450"/>
              </a:spcBef>
              <a:spcAft>
                <a:spcPts val="225"/>
              </a:spcAft>
            </a:pPr>
            <a:r>
              <a:rPr lang="en-US" sz="1800" dirty="0" smtClean="0">
                <a:latin typeface="+mn-lt"/>
              </a:rPr>
              <a:t>Web Inspector, remote debugging, FTP protocol, WebRTC, </a:t>
            </a:r>
            <a:r>
              <a:rPr lang="en-US" sz="1800" dirty="0" err="1" smtClean="0">
                <a:latin typeface="+mn-lt"/>
              </a:rPr>
              <a:t>WebP</a:t>
            </a:r>
            <a:r>
              <a:rPr lang="en-US" sz="1800" dirty="0" smtClean="0">
                <a:latin typeface="+mn-lt"/>
              </a:rPr>
              <a:t>, and XSLT</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45575744"/>
              </p:ext>
            </p:extLst>
          </p:nvPr>
        </p:nvGraphicFramePr>
        <p:xfrm>
          <a:off x="2268415" y="2060655"/>
          <a:ext cx="3796074" cy="807720"/>
        </p:xfrm>
        <a:graphic>
          <a:graphicData uri="http://schemas.openxmlformats.org/drawingml/2006/table">
            <a:tbl>
              <a:tblPr firstRow="1" bandRow="1">
                <a:tableStyleId>{5C22544A-7EE6-4342-B048-85BDC9FD1C3A}</a:tableStyleId>
              </a:tblPr>
              <a:tblGrid>
                <a:gridCol w="888022"/>
                <a:gridCol w="1025130"/>
                <a:gridCol w="1123054"/>
                <a:gridCol w="759868"/>
              </a:tblGrid>
              <a:tr h="251460">
                <a:tc gridSpan="2">
                  <a:txBody>
                    <a:bodyPr/>
                    <a:lstStyle/>
                    <a:p>
                      <a:pPr algn="ctr"/>
                      <a:r>
                        <a:rPr lang="en-US" sz="1200" b="1" dirty="0" smtClean="0">
                          <a:solidFill>
                            <a:srgbClr val="515253"/>
                          </a:solidFill>
                          <a:latin typeface="+mn-lt"/>
                          <a:ea typeface="Droid Sans" panose="020B0606030804020204" pitchFamily="34" charset="0"/>
                          <a:cs typeface="Droid Sans" panose="020B0606030804020204" pitchFamily="34" charset="0"/>
                        </a:rPr>
                        <a:t>Crosswalk Project</a:t>
                      </a:r>
                      <a:endParaRPr lang="en-US" sz="1200" b="1" dirty="0">
                        <a:solidFill>
                          <a:srgbClr val="515253"/>
                        </a:solidFill>
                        <a:latin typeface="+mn-lt"/>
                        <a:ea typeface="Droid Sans" panose="020B0606030804020204" pitchFamily="34" charset="0"/>
                        <a:cs typeface="Droid Sans" panose="020B0606030804020204" pitchFamily="34" charset="0"/>
                      </a:endParaRPr>
                    </a:p>
                  </a:txBody>
                  <a:tcPr marL="68580" marR="68580" marT="34290" marB="34290">
                    <a:lnL w="12700" cap="flat" cmpd="sng" algn="ctr">
                      <a:solidFill>
                        <a:schemeClr val="bg1">
                          <a:lumMod val="75000"/>
                        </a:schemeClr>
                      </a:solidFill>
                      <a:prstDash val="solid"/>
                      <a:round/>
                      <a:headEnd type="none" w="med" len="med"/>
                      <a:tailEnd type="none" w="med" len="med"/>
                    </a:lnL>
                    <a:lnR w="381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endParaRPr lang="en-US" sz="1200" b="1" dirty="0">
                        <a:solidFill>
                          <a:schemeClr val="tx1"/>
                        </a:solidFill>
                        <a:latin typeface="+mn-lt"/>
                        <a:ea typeface="Droid Sans" panose="020B0606030804020204" pitchFamily="34" charset="0"/>
                        <a:cs typeface="Droid Sans" panose="020B0606030804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gridSpan="2">
                  <a:txBody>
                    <a:bodyPr/>
                    <a:lstStyle/>
                    <a:p>
                      <a:pPr algn="ctr"/>
                      <a:r>
                        <a:rPr lang="en-US" sz="1200" b="1" dirty="0" smtClean="0">
                          <a:solidFill>
                            <a:srgbClr val="4780C5"/>
                          </a:solidFill>
                          <a:latin typeface="+mn-lt"/>
                          <a:ea typeface="Droid Sans" panose="020B0606030804020204" pitchFamily="34" charset="0"/>
                          <a:cs typeface="Droid Sans" panose="020B0606030804020204" pitchFamily="34" charset="0"/>
                        </a:rPr>
                        <a:t>Crosswalk Lite</a:t>
                      </a:r>
                      <a:endParaRPr lang="en-US" sz="1200" b="1" dirty="0">
                        <a:solidFill>
                          <a:srgbClr val="4780C5"/>
                        </a:solidFill>
                        <a:latin typeface="+mn-lt"/>
                        <a:ea typeface="Droid Sans" panose="020B0606030804020204" pitchFamily="34" charset="0"/>
                        <a:cs typeface="Droid Sans" panose="020B0606030804020204" pitchFamily="34" charset="0"/>
                      </a:endParaRPr>
                    </a:p>
                  </a:txBody>
                  <a:tcPr marL="68580" marR="68580" marT="34290" marB="34290" anchor="ctr">
                    <a:lnL w="381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hMerge="1">
                  <a:txBody>
                    <a:bodyPr/>
                    <a:lstStyle/>
                    <a:p>
                      <a:pPr algn="ctr"/>
                      <a:endParaRPr lang="en-US" sz="1200" b="1" dirty="0">
                        <a:solidFill>
                          <a:schemeClr val="tx1"/>
                        </a:solidFill>
                        <a:latin typeface="+mn-lt"/>
                        <a:ea typeface="Droid Sans" panose="020B0606030804020204" pitchFamily="34" charset="0"/>
                        <a:cs typeface="Droid Sans" panose="020B0606030804020204" pitchFamily="34" charset="0"/>
                      </a:endParaRPr>
                    </a:p>
                  </a:txBody>
                  <a:tcPr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r h="278130">
                <a:tc>
                  <a:txBody>
                    <a:bodyPr/>
                    <a:lstStyle/>
                    <a:p>
                      <a:pPr algn="ctr"/>
                      <a:r>
                        <a:rPr lang="en-US" sz="1200" b="1" dirty="0" smtClean="0">
                          <a:solidFill>
                            <a:srgbClr val="515253"/>
                          </a:solidFill>
                          <a:latin typeface="+mn-lt"/>
                          <a:ea typeface="Droid Sans" panose="020B0606030804020204" pitchFamily="34" charset="0"/>
                          <a:cs typeface="Droid Sans" panose="020B0606030804020204" pitchFamily="34" charset="0"/>
                        </a:rPr>
                        <a:t>APK</a:t>
                      </a:r>
                      <a:endParaRPr lang="en-US" sz="1200" b="1" dirty="0">
                        <a:solidFill>
                          <a:srgbClr val="515253"/>
                        </a:solidFill>
                        <a:latin typeface="+mn-lt"/>
                        <a:ea typeface="Droid Sans" panose="020B0606030804020204" pitchFamily="34" charset="0"/>
                        <a:cs typeface="Droid Sans" panose="020B0606030804020204" pitchFamily="34" charset="0"/>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c>
                  <a:txBody>
                    <a:bodyPr/>
                    <a:lstStyle/>
                    <a:p>
                      <a:pPr algn="ctr"/>
                      <a:r>
                        <a:rPr lang="en-US" sz="1200" b="1" dirty="0" smtClean="0">
                          <a:solidFill>
                            <a:srgbClr val="515253"/>
                          </a:solidFill>
                          <a:latin typeface="+mn-lt"/>
                          <a:ea typeface="Droid Sans" panose="020B0606030804020204" pitchFamily="34" charset="0"/>
                          <a:cs typeface="Droid Sans" panose="020B0606030804020204" pitchFamily="34" charset="0"/>
                        </a:rPr>
                        <a:t>Installed</a:t>
                      </a:r>
                      <a:endParaRPr lang="en-US" sz="1200" b="1" dirty="0">
                        <a:solidFill>
                          <a:srgbClr val="515253"/>
                        </a:solidFill>
                        <a:latin typeface="+mn-lt"/>
                        <a:ea typeface="Droid Sans" panose="020B0606030804020204" pitchFamily="34" charset="0"/>
                        <a:cs typeface="Droid Sans" panose="020B0606030804020204" pitchFamily="34" charset="0"/>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381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4780C5"/>
                          </a:solidFill>
                          <a:latin typeface="+mn-lt"/>
                          <a:ea typeface="Droid Sans" panose="020B0606030804020204" pitchFamily="34" charset="0"/>
                          <a:cs typeface="Droid Sans" panose="020B0606030804020204" pitchFamily="34" charset="0"/>
                        </a:rPr>
                        <a:t>APK</a:t>
                      </a:r>
                    </a:p>
                  </a:txBody>
                  <a:tcPr marL="68580" marR="68580" marT="34290" marB="34290" anchor="ctr">
                    <a:lnL w="381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4780C5"/>
                          </a:solidFill>
                          <a:latin typeface="+mn-lt"/>
                          <a:ea typeface="Droid Sans" panose="020B0606030804020204" pitchFamily="34" charset="0"/>
                          <a:cs typeface="Droid Sans" panose="020B0606030804020204" pitchFamily="34" charset="0"/>
                        </a:rPr>
                        <a:t>Installed</a:t>
                      </a: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F8F8F8"/>
                    </a:solidFill>
                  </a:tcPr>
                </a:tc>
              </a:tr>
              <a:tr h="278130">
                <a:tc>
                  <a:txBody>
                    <a:bodyPr/>
                    <a:lstStyle/>
                    <a:p>
                      <a:pPr algn="ctr"/>
                      <a:r>
                        <a:rPr lang="en-US" sz="1200" b="1" dirty="0" smtClean="0">
                          <a:solidFill>
                            <a:srgbClr val="515253"/>
                          </a:solidFill>
                          <a:latin typeface="+mn-lt"/>
                          <a:ea typeface="Droid Sans" panose="020B0606030804020204" pitchFamily="34" charset="0"/>
                          <a:cs typeface="Droid Sans" panose="020B0606030804020204" pitchFamily="34" charset="0"/>
                        </a:rPr>
                        <a:t>20M</a:t>
                      </a:r>
                      <a:endParaRPr lang="en-US" sz="1200" b="1" dirty="0">
                        <a:solidFill>
                          <a:srgbClr val="515253"/>
                        </a:solidFill>
                        <a:latin typeface="+mn-lt"/>
                        <a:ea typeface="Droid Sans" panose="020B0606030804020204" pitchFamily="34" charset="0"/>
                        <a:cs typeface="Droid Sans" panose="020B0606030804020204" pitchFamily="34" charset="0"/>
                      </a:endParaRP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515253"/>
                          </a:solidFill>
                          <a:latin typeface="+mn-lt"/>
                          <a:ea typeface="Droid Sans" panose="020B0606030804020204" pitchFamily="34" charset="0"/>
                          <a:cs typeface="Droid Sans" panose="020B0606030804020204" pitchFamily="34" charset="0"/>
                        </a:rPr>
                        <a:t>55M</a:t>
                      </a:r>
                    </a:p>
                  </a:txBody>
                  <a:tcPr marL="68580" marR="68580" marT="34290" marB="34290" anchor="ctr">
                    <a:lnL w="12700" cap="flat" cmpd="sng" algn="ctr">
                      <a:solidFill>
                        <a:schemeClr val="bg1">
                          <a:lumMod val="75000"/>
                        </a:schemeClr>
                      </a:solidFill>
                      <a:prstDash val="solid"/>
                      <a:round/>
                      <a:headEnd type="none" w="med" len="med"/>
                      <a:tailEnd type="none" w="med" len="med"/>
                    </a:lnL>
                    <a:lnR w="381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4780C5"/>
                          </a:solidFill>
                          <a:latin typeface="+mn-lt"/>
                          <a:ea typeface="Droid Sans" panose="020B0606030804020204" pitchFamily="34" charset="0"/>
                          <a:cs typeface="Droid Sans" panose="020B0606030804020204" pitchFamily="34" charset="0"/>
                        </a:rPr>
                        <a:t>10-15M</a:t>
                      </a:r>
                    </a:p>
                  </a:txBody>
                  <a:tcPr marL="68580" marR="68580" marT="34290" marB="34290" anchor="ctr">
                    <a:lnL w="381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b="1" dirty="0" smtClean="0">
                          <a:solidFill>
                            <a:srgbClr val="4780C5"/>
                          </a:solidFill>
                          <a:latin typeface="+mn-lt"/>
                          <a:ea typeface="Droid Sans" panose="020B0606030804020204" pitchFamily="34" charset="0"/>
                          <a:cs typeface="Droid Sans" panose="020B0606030804020204" pitchFamily="34" charset="0"/>
                        </a:rPr>
                        <a:t>40M</a:t>
                      </a:r>
                    </a:p>
                  </a:txBody>
                  <a:tcPr marL="68580" marR="68580" marT="34290" marB="34290" anchor="ct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chemeClr val="bg1"/>
                    </a:solidFill>
                  </a:tcPr>
                </a:tc>
              </a:tr>
            </a:tbl>
          </a:graphicData>
        </a:graphic>
      </p:graphicFrame>
      <p:sp>
        <p:nvSpPr>
          <p:cNvPr id="3" name="TextBox 2"/>
          <p:cNvSpPr txBox="1"/>
          <p:nvPr/>
        </p:nvSpPr>
        <p:spPr>
          <a:xfrm>
            <a:off x="410540" y="4767941"/>
            <a:ext cx="6120882" cy="233266"/>
          </a:xfrm>
          <a:prstGeom prst="rect">
            <a:avLst/>
          </a:prstGeom>
          <a:noFill/>
        </p:spPr>
        <p:txBody>
          <a:bodyPr vert="horz" wrap="none" lIns="0" tIns="0" rIns="0" bIns="0" rtlCol="0">
            <a:noAutofit/>
          </a:bodyPr>
          <a:lstStyle/>
          <a:p>
            <a:r>
              <a:rPr lang="en-US" sz="1600" b="1" dirty="0" smtClean="0">
                <a:solidFill>
                  <a:schemeClr val="bg1"/>
                </a:solidFill>
              </a:rPr>
              <a:t>http://crosswalk-project.org/blog/crosswalk-lite-10.html</a:t>
            </a:r>
            <a:endParaRPr lang="en-US" sz="1600" b="1" dirty="0">
              <a:solidFill>
                <a:schemeClr val="bg1"/>
              </a:solidFill>
            </a:endParaRPr>
          </a:p>
        </p:txBody>
      </p:sp>
      <p:sp>
        <p:nvSpPr>
          <p:cNvPr id="4" name="Rectangle 3"/>
          <p:cNvSpPr/>
          <p:nvPr/>
        </p:nvSpPr>
        <p:spPr>
          <a:xfrm>
            <a:off x="4447607" y="2387084"/>
            <a:ext cx="24878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3582097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idx="4294967295"/>
          </p:nvPr>
        </p:nvSpPr>
        <p:spPr>
          <a:xfrm>
            <a:off x="411922" y="309563"/>
            <a:ext cx="8229600" cy="869950"/>
          </a:xfrm>
        </p:spPr>
        <p:txBody>
          <a:bodyPr/>
          <a:lstStyle/>
          <a:p>
            <a:r>
              <a:rPr lang="en-US" sz="3200" dirty="0" smtClean="0"/>
              <a:t>Crosswalk and Cordova</a:t>
            </a:r>
            <a:endParaRPr lang="en-US" sz="3200" dirty="0"/>
          </a:p>
        </p:txBody>
      </p:sp>
      <p:sp>
        <p:nvSpPr>
          <p:cNvPr id="2" name="Content Placeholder 1"/>
          <p:cNvSpPr>
            <a:spLocks noGrp="1"/>
          </p:cNvSpPr>
          <p:nvPr>
            <p:ph idx="4294967295"/>
          </p:nvPr>
        </p:nvSpPr>
        <p:spPr>
          <a:xfrm>
            <a:off x="414338" y="1203325"/>
            <a:ext cx="8729662" cy="3116263"/>
          </a:xfrm>
          <a:prstGeom prst="rect">
            <a:avLst/>
          </a:prstGeom>
        </p:spPr>
        <p:txBody>
          <a:bodyPr lIns="68580" tIns="34290" rIns="68580" bIns="34290">
            <a:noAutofit/>
          </a:bodyPr>
          <a:lstStyle/>
          <a:p>
            <a:pPr marL="285750" indent="-285750">
              <a:buFont typeface="Arial" panose="020B0604020202020204" pitchFamily="34" charset="0"/>
              <a:buChar char="•"/>
            </a:pPr>
            <a:r>
              <a:rPr lang="en-US" sz="2400" dirty="0" smtClean="0">
                <a:solidFill>
                  <a:srgbClr val="003C71"/>
                </a:solidFill>
              </a:rPr>
              <a:t>Crosswalk </a:t>
            </a:r>
            <a:r>
              <a:rPr lang="en-US" sz="2400" dirty="0">
                <a:solidFill>
                  <a:srgbClr val="003C71"/>
                </a:solidFill>
              </a:rPr>
              <a:t>webview plugin to your Cordova project</a:t>
            </a:r>
          </a:p>
          <a:p>
            <a:pPr marL="285750" indent="-285750">
              <a:buFont typeface="Arial" panose="020B0604020202020204" pitchFamily="34" charset="0"/>
              <a:buChar char="•"/>
            </a:pPr>
            <a:r>
              <a:rPr lang="en-US" sz="2400" dirty="0" smtClean="0">
                <a:solidFill>
                  <a:srgbClr val="003C71"/>
                </a:solidFill>
              </a:rPr>
              <a:t>Drop </a:t>
            </a:r>
            <a:r>
              <a:rPr lang="en-US" sz="2400" dirty="0">
                <a:solidFill>
                  <a:srgbClr val="003C71"/>
                </a:solidFill>
              </a:rPr>
              <a:t>in replacement of system Web View</a:t>
            </a:r>
          </a:p>
          <a:p>
            <a:pPr marL="285750" indent="-285750">
              <a:buFont typeface="Arial" panose="020B0604020202020204" pitchFamily="34" charset="0"/>
              <a:buChar char="•"/>
            </a:pPr>
            <a:r>
              <a:rPr lang="en-US" sz="2400" u="sng" dirty="0" smtClean="0">
                <a:solidFill>
                  <a:srgbClr val="003C71"/>
                </a:solidFill>
              </a:rPr>
              <a:t>www.npmjs.com/package/cordova-plugin-crosswalk-webview </a:t>
            </a:r>
          </a:p>
          <a:p>
            <a:pPr marL="285750" indent="-285750">
              <a:buFont typeface="Arial" panose="020B0604020202020204" pitchFamily="34" charset="0"/>
              <a:buChar char="•"/>
            </a:pPr>
            <a:endParaRPr lang="en-US" sz="2400" dirty="0" smtClean="0">
              <a:solidFill>
                <a:srgbClr val="003C71"/>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sp>
        <p:nvSpPr>
          <p:cNvPr id="4" name="Rectangle 3"/>
          <p:cNvSpPr/>
          <p:nvPr/>
        </p:nvSpPr>
        <p:spPr>
          <a:xfrm>
            <a:off x="4447607" y="2387084"/>
            <a:ext cx="24878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229849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idx="4294967295"/>
          </p:nvPr>
        </p:nvSpPr>
        <p:spPr>
          <a:xfrm>
            <a:off x="409400" y="309563"/>
            <a:ext cx="8229600" cy="869950"/>
          </a:xfrm>
        </p:spPr>
        <p:txBody>
          <a:bodyPr/>
          <a:lstStyle/>
          <a:p>
            <a:r>
              <a:rPr lang="en-US" sz="3200" dirty="0" smtClean="0"/>
              <a:t>Crosswalk and Cordova</a:t>
            </a:r>
            <a:endParaRPr lang="en-US" sz="3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sp>
        <p:nvSpPr>
          <p:cNvPr id="4" name="Rectangle 3"/>
          <p:cNvSpPr/>
          <p:nvPr/>
        </p:nvSpPr>
        <p:spPr>
          <a:xfrm>
            <a:off x="4447607" y="2387084"/>
            <a:ext cx="248786" cy="369332"/>
          </a:xfrm>
          <a:prstGeom prst="rect">
            <a:avLst/>
          </a:prstGeom>
        </p:spPr>
        <p:txBody>
          <a:bodyPr wrap="none">
            <a:spAutoFit/>
          </a:bodyPr>
          <a:lstStyle/>
          <a:p>
            <a:r>
              <a:rPr lang="en-US" dirty="0"/>
              <a:t> </a:t>
            </a:r>
          </a:p>
        </p:txBody>
      </p:sp>
      <p:pic>
        <p:nvPicPr>
          <p:cNvPr id="1026" name="Picture 2" descr="https://lh4.googleusercontent.com/JzecFMtbXn8Q7dWcEBbM7Qxx5QdY-wgHEQ874mQyw7Pbp4wkO0FW7gMcbLeRJRVS9hQzCzPn6OMyvvMOBsHCAdbfShizMUidfYhBfM9rSYQtNJ2yFexu9gC_xpLBOc-7roD_FhXYEQ"/>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806" y="1257106"/>
            <a:ext cx="3571875" cy="269557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544033" y="1383949"/>
            <a:ext cx="4572000" cy="2862322"/>
          </a:xfrm>
          <a:prstGeom prst="rect">
            <a:avLst/>
          </a:prstGeom>
        </p:spPr>
        <p:txBody>
          <a:bodyPr>
            <a:spAutoFit/>
          </a:bodyPr>
          <a:lstStyle/>
          <a:p>
            <a:pPr marL="342900" indent="-342900" fontAlgn="base">
              <a:lnSpc>
                <a:spcPct val="150000"/>
              </a:lnSpc>
              <a:buFont typeface="+mj-lt"/>
              <a:buAutoNum type="arabicPeriod"/>
            </a:pPr>
            <a:r>
              <a:rPr lang="en-US" sz="2000" dirty="0">
                <a:solidFill>
                  <a:srgbClr val="003C71"/>
                </a:solidFill>
              </a:rPr>
              <a:t>Create app</a:t>
            </a:r>
          </a:p>
          <a:p>
            <a:pPr marL="342900" indent="-342900" fontAlgn="base">
              <a:lnSpc>
                <a:spcPct val="150000"/>
              </a:lnSpc>
              <a:buFont typeface="+mj-lt"/>
              <a:buAutoNum type="arabicPeriod"/>
            </a:pPr>
            <a:r>
              <a:rPr lang="en-US" sz="2000" dirty="0">
                <a:solidFill>
                  <a:srgbClr val="003C71"/>
                </a:solidFill>
              </a:rPr>
              <a:t>Install platform</a:t>
            </a:r>
          </a:p>
          <a:p>
            <a:pPr marL="342900" indent="-342900" fontAlgn="base">
              <a:lnSpc>
                <a:spcPct val="150000"/>
              </a:lnSpc>
              <a:buFont typeface="+mj-lt"/>
              <a:buAutoNum type="arabicPeriod"/>
            </a:pPr>
            <a:r>
              <a:rPr lang="en-US" sz="2000" dirty="0">
                <a:solidFill>
                  <a:srgbClr val="003C71"/>
                </a:solidFill>
              </a:rPr>
              <a:t>Install webview plugin (</a:t>
            </a:r>
            <a:r>
              <a:rPr lang="en-US" sz="2000" b="1" dirty="0">
                <a:solidFill>
                  <a:srgbClr val="003C71"/>
                </a:solidFill>
              </a:rPr>
              <a:t>new</a:t>
            </a:r>
            <a:r>
              <a:rPr lang="en-US" sz="2000" dirty="0">
                <a:solidFill>
                  <a:srgbClr val="003C71"/>
                </a:solidFill>
              </a:rPr>
              <a:t>)</a:t>
            </a:r>
          </a:p>
          <a:p>
            <a:pPr marL="342900" indent="-342900" fontAlgn="base">
              <a:lnSpc>
                <a:spcPct val="150000"/>
              </a:lnSpc>
              <a:buFont typeface="+mj-lt"/>
              <a:buAutoNum type="arabicPeriod"/>
            </a:pPr>
            <a:r>
              <a:rPr lang="en-US" sz="2000" dirty="0">
                <a:solidFill>
                  <a:srgbClr val="003C71"/>
                </a:solidFill>
              </a:rPr>
              <a:t>Install device API plugins</a:t>
            </a:r>
          </a:p>
          <a:p>
            <a:pPr marL="342900" indent="-342900" fontAlgn="base">
              <a:lnSpc>
                <a:spcPct val="150000"/>
              </a:lnSpc>
              <a:buFont typeface="+mj-lt"/>
              <a:buAutoNum type="arabicPeriod"/>
            </a:pPr>
            <a:r>
              <a:rPr lang="en-US" sz="2000" dirty="0">
                <a:solidFill>
                  <a:srgbClr val="003C71"/>
                </a:solidFill>
              </a:rPr>
              <a:t>Build </a:t>
            </a:r>
            <a:r>
              <a:rPr lang="en-US" sz="2000" dirty="0" smtClean="0">
                <a:solidFill>
                  <a:srgbClr val="003C71"/>
                </a:solidFill>
              </a:rPr>
              <a:t>app</a:t>
            </a:r>
            <a:r>
              <a:rPr lang="en-US" sz="2000" dirty="0">
                <a:solidFill>
                  <a:srgbClr val="003C71"/>
                </a:solidFill>
              </a:rPr>
              <a:t/>
            </a:r>
            <a:br>
              <a:rPr lang="en-US" sz="2000" dirty="0">
                <a:solidFill>
                  <a:srgbClr val="003C71"/>
                </a:solidFill>
              </a:rPr>
            </a:br>
            <a:endParaRPr lang="en-US" sz="2000" dirty="0">
              <a:solidFill>
                <a:srgbClr val="003C71"/>
              </a:solidFill>
            </a:endParaRPr>
          </a:p>
        </p:txBody>
      </p:sp>
    </p:spTree>
    <p:extLst>
      <p:ext uri="{BB962C8B-B14F-4D97-AF65-F5344CB8AC3E}">
        <p14:creationId xmlns:p14="http://schemas.microsoft.com/office/powerpoint/2010/main" val="400570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a:spLocks noGrp="1"/>
          </p:cNvSpPr>
          <p:nvPr>
            <p:ph type="title" idx="4294967295"/>
          </p:nvPr>
        </p:nvSpPr>
        <p:spPr>
          <a:xfrm>
            <a:off x="419895" y="309563"/>
            <a:ext cx="8229600" cy="869950"/>
          </a:xfrm>
        </p:spPr>
        <p:txBody>
          <a:bodyPr/>
          <a:lstStyle/>
          <a:p>
            <a:r>
              <a:rPr lang="en-US" sz="3200" dirty="0" smtClean="0"/>
              <a:t>Crosswalk and Cordova</a:t>
            </a:r>
            <a:endParaRPr lang="en-US" sz="3200"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sp>
        <p:nvSpPr>
          <p:cNvPr id="4" name="Rectangle 3"/>
          <p:cNvSpPr/>
          <p:nvPr/>
        </p:nvSpPr>
        <p:spPr>
          <a:xfrm>
            <a:off x="4447607" y="2387084"/>
            <a:ext cx="248786" cy="369332"/>
          </a:xfrm>
          <a:prstGeom prst="rect">
            <a:avLst/>
          </a:prstGeom>
        </p:spPr>
        <p:txBody>
          <a:bodyPr wrap="none">
            <a:spAutoFit/>
          </a:bodyPr>
          <a:lstStyle/>
          <a:p>
            <a:r>
              <a:rPr lang="en-US" dirty="0"/>
              <a:t> </a:t>
            </a:r>
          </a:p>
        </p:txBody>
      </p:sp>
      <p:sp>
        <p:nvSpPr>
          <p:cNvPr id="2" name="Rectangle 1"/>
          <p:cNvSpPr/>
          <p:nvPr/>
        </p:nvSpPr>
        <p:spPr>
          <a:xfrm>
            <a:off x="821287" y="1102489"/>
            <a:ext cx="7016621" cy="3259961"/>
          </a:xfrm>
          <a:prstGeom prst="rect">
            <a:avLst/>
          </a:prstGeom>
          <a:solidFill>
            <a:schemeClr val="tx1"/>
          </a:solidFill>
        </p:spPr>
        <p:txBody>
          <a:bodyPr wrap="square" anchor="ctr" anchorCtr="0">
            <a:noAutofit/>
          </a:bodyPr>
          <a:lstStyle/>
          <a:p>
            <a:pPr marL="112713" lvl="1" fontAlgn="base">
              <a:spcAft>
                <a:spcPts val="1200"/>
              </a:spcAft>
            </a:pPr>
            <a:r>
              <a:rPr lang="en-US" sz="1600" dirty="0" smtClean="0">
                <a:solidFill>
                  <a:schemeClr val="bg1"/>
                </a:solidFill>
              </a:rPr>
              <a:t>$ npm </a:t>
            </a:r>
            <a:r>
              <a:rPr lang="en-US" sz="1600" dirty="0">
                <a:solidFill>
                  <a:schemeClr val="bg1"/>
                </a:solidFill>
              </a:rPr>
              <a:t>install -g cordova</a:t>
            </a:r>
          </a:p>
          <a:p>
            <a:pPr marL="112713" lvl="1" fontAlgn="base">
              <a:spcAft>
                <a:spcPts val="1200"/>
              </a:spcAft>
            </a:pPr>
            <a:r>
              <a:rPr lang="en-US" sz="1600" dirty="0" smtClean="0">
                <a:solidFill>
                  <a:schemeClr val="bg1"/>
                </a:solidFill>
              </a:rPr>
              <a:t>$ cordova –v</a:t>
            </a:r>
          </a:p>
          <a:p>
            <a:pPr marL="112713" lvl="1" fontAlgn="base">
              <a:spcAft>
                <a:spcPts val="1200"/>
              </a:spcAft>
            </a:pPr>
            <a:r>
              <a:rPr lang="en-US" sz="1600" dirty="0" smtClean="0">
                <a:solidFill>
                  <a:schemeClr val="bg1"/>
                </a:solidFill>
              </a:rPr>
              <a:t>5.0.0</a:t>
            </a:r>
            <a:endParaRPr lang="en-US" sz="1600" dirty="0">
              <a:solidFill>
                <a:schemeClr val="bg1"/>
              </a:solidFill>
            </a:endParaRPr>
          </a:p>
          <a:p>
            <a:pPr marL="112713" lvl="1" fontAlgn="base">
              <a:spcAft>
                <a:spcPts val="1200"/>
              </a:spcAft>
            </a:pPr>
            <a:r>
              <a:rPr lang="en-US" sz="1600" dirty="0" smtClean="0">
                <a:solidFill>
                  <a:schemeClr val="bg1"/>
                </a:solidFill>
              </a:rPr>
              <a:t>$ cordova </a:t>
            </a:r>
            <a:r>
              <a:rPr lang="en-US" sz="1600" dirty="0">
                <a:solidFill>
                  <a:schemeClr val="bg1"/>
                </a:solidFill>
              </a:rPr>
              <a:t>create hello </a:t>
            </a:r>
            <a:r>
              <a:rPr lang="en-US" sz="1600" dirty="0" err="1">
                <a:solidFill>
                  <a:schemeClr val="bg1"/>
                </a:solidFill>
              </a:rPr>
              <a:t>com.example.hello</a:t>
            </a:r>
            <a:r>
              <a:rPr lang="en-US" sz="1600" dirty="0">
                <a:solidFill>
                  <a:schemeClr val="bg1"/>
                </a:solidFill>
              </a:rPr>
              <a:t> </a:t>
            </a:r>
            <a:r>
              <a:rPr lang="en-US" sz="1600" dirty="0" err="1">
                <a:solidFill>
                  <a:schemeClr val="bg1"/>
                </a:solidFill>
              </a:rPr>
              <a:t>HelloWorld</a:t>
            </a:r>
            <a:endParaRPr lang="en-US" sz="1600" dirty="0">
              <a:solidFill>
                <a:schemeClr val="bg1"/>
              </a:solidFill>
            </a:endParaRPr>
          </a:p>
          <a:p>
            <a:pPr marL="112713" lvl="1" fontAlgn="base">
              <a:spcAft>
                <a:spcPts val="1200"/>
              </a:spcAft>
            </a:pPr>
            <a:r>
              <a:rPr lang="en-US" sz="1600" dirty="0" smtClean="0">
                <a:solidFill>
                  <a:schemeClr val="bg1"/>
                </a:solidFill>
              </a:rPr>
              <a:t>$ cd </a:t>
            </a:r>
            <a:r>
              <a:rPr lang="en-US" sz="1600" dirty="0">
                <a:solidFill>
                  <a:schemeClr val="bg1"/>
                </a:solidFill>
              </a:rPr>
              <a:t>hello</a:t>
            </a:r>
          </a:p>
          <a:p>
            <a:pPr marL="112713" lvl="1" fontAlgn="base">
              <a:spcAft>
                <a:spcPts val="1200"/>
              </a:spcAft>
            </a:pPr>
            <a:r>
              <a:rPr lang="en-US" sz="1600" dirty="0" smtClean="0">
                <a:solidFill>
                  <a:schemeClr val="bg1"/>
                </a:solidFill>
              </a:rPr>
              <a:t>$ cordova </a:t>
            </a:r>
            <a:r>
              <a:rPr lang="en-US" sz="1600" dirty="0">
                <a:solidFill>
                  <a:schemeClr val="bg1"/>
                </a:solidFill>
              </a:rPr>
              <a:t>platform add android</a:t>
            </a:r>
          </a:p>
          <a:p>
            <a:pPr marL="112713" lvl="1" fontAlgn="base">
              <a:spcAft>
                <a:spcPts val="1200"/>
              </a:spcAft>
            </a:pPr>
            <a:r>
              <a:rPr lang="en-US" sz="1600" dirty="0" smtClean="0">
                <a:solidFill>
                  <a:schemeClr val="bg1"/>
                </a:solidFill>
              </a:rPr>
              <a:t>$ cordova </a:t>
            </a:r>
            <a:r>
              <a:rPr lang="en-US" sz="1600" dirty="0">
                <a:solidFill>
                  <a:schemeClr val="bg1"/>
                </a:solidFill>
              </a:rPr>
              <a:t>plugin add  cordova-plugin-crosswalk-webview</a:t>
            </a:r>
          </a:p>
          <a:p>
            <a:pPr marL="112713" lvl="1" fontAlgn="base">
              <a:spcAft>
                <a:spcPts val="1200"/>
              </a:spcAft>
            </a:pPr>
            <a:r>
              <a:rPr lang="en-US" sz="1600" dirty="0" smtClean="0">
                <a:solidFill>
                  <a:schemeClr val="bg1"/>
                </a:solidFill>
              </a:rPr>
              <a:t>$ cordova </a:t>
            </a:r>
            <a:r>
              <a:rPr lang="en-US" sz="1600" dirty="0">
                <a:solidFill>
                  <a:schemeClr val="bg1"/>
                </a:solidFill>
              </a:rPr>
              <a:t>build android</a:t>
            </a:r>
          </a:p>
        </p:txBody>
      </p:sp>
    </p:spTree>
    <p:extLst>
      <p:ext uri="{BB962C8B-B14F-4D97-AF65-F5344CB8AC3E}">
        <p14:creationId xmlns:p14="http://schemas.microsoft.com/office/powerpoint/2010/main" val="99227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3" y="2108062"/>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r>
              <a:rPr lang="en-US" dirty="0" smtClean="0"/>
              <a:t>Crosswalk Project Showcase</a:t>
            </a:r>
            <a:endParaRPr lang="en-US" dirty="0"/>
          </a:p>
        </p:txBody>
      </p:sp>
      <p:sp>
        <p:nvSpPr>
          <p:cNvPr id="7" name="Text Placeholder 2"/>
          <p:cNvSpPr>
            <a:spLocks noGrp="1"/>
          </p:cNvSpPr>
          <p:nvPr>
            <p:ph type="body" idx="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 </a:t>
            </a:r>
            <a:endParaRPr lang="en-US" dirty="0"/>
          </a:p>
        </p:txBody>
      </p:sp>
    </p:spTree>
    <p:extLst>
      <p:ext uri="{BB962C8B-B14F-4D97-AF65-F5344CB8AC3E}">
        <p14:creationId xmlns:p14="http://schemas.microsoft.com/office/powerpoint/2010/main" val="18560417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6</a:t>
            </a:fld>
            <a:endParaRPr lang="en-US" dirty="0"/>
          </a:p>
        </p:txBody>
      </p:sp>
      <p:sp>
        <p:nvSpPr>
          <p:cNvPr id="10" name="Title 1"/>
          <p:cNvSpPr>
            <a:spLocks noGrp="1"/>
          </p:cNvSpPr>
          <p:nvPr>
            <p:ph type="title"/>
          </p:nvPr>
        </p:nvSpPr>
        <p:spPr/>
        <p:txBody>
          <a:bodyPr/>
          <a:lstStyle/>
          <a:p>
            <a:r>
              <a:rPr lang="en-US" dirty="0" smtClean="0"/>
              <a:t>An IDE, Cordova*, and the cloud</a:t>
            </a:r>
            <a:endParaRPr lang="en-US" dirty="0"/>
          </a:p>
        </p:txBody>
      </p:sp>
      <p:sp>
        <p:nvSpPr>
          <p:cNvPr id="11" name="Content Placeholder 2"/>
          <p:cNvSpPr>
            <a:spLocks noGrp="1"/>
          </p:cNvSpPr>
          <p:nvPr>
            <p:ph sz="quarter" idx="13"/>
          </p:nvPr>
        </p:nvSpPr>
        <p:spPr/>
        <p:txBody>
          <a:bodyPr/>
          <a:lstStyle/>
          <a:p>
            <a:r>
              <a:rPr lang="en-US" dirty="0" smtClean="0"/>
              <a:t>But what’s an IDE?</a:t>
            </a:r>
          </a:p>
          <a:p>
            <a:pPr lvl="1"/>
            <a:r>
              <a:rPr lang="en-US" sz="1800" dirty="0" err="1" smtClean="0"/>
              <a:t>Integro</a:t>
            </a:r>
            <a:r>
              <a:rPr lang="en-US" sz="1800" dirty="0" smtClean="0"/>
              <a:t>-Differential Equation?</a:t>
            </a:r>
          </a:p>
          <a:p>
            <a:pPr lvl="1"/>
            <a:r>
              <a:rPr lang="en-US" dirty="0" smtClean="0"/>
              <a:t>Integrated Device Electronics</a:t>
            </a:r>
          </a:p>
          <a:p>
            <a:pPr lvl="1"/>
            <a:r>
              <a:rPr lang="en-US" sz="1800" dirty="0" smtClean="0"/>
              <a:t>Integrated Development Environment</a:t>
            </a:r>
          </a:p>
          <a:p>
            <a:pPr lvl="2"/>
            <a:r>
              <a:rPr lang="en-US" dirty="0" smtClean="0"/>
              <a:t>Mostly, but use what parts you want.</a:t>
            </a:r>
          </a:p>
          <a:p>
            <a:pPr lvl="2"/>
            <a:r>
              <a:rPr lang="en-US" dirty="0" smtClean="0"/>
              <a:t>Use any editor you want</a:t>
            </a:r>
          </a:p>
          <a:p>
            <a:pPr lvl="1"/>
            <a:endParaRPr lang="en-US" dirty="0" smtClean="0"/>
          </a:p>
          <a:p>
            <a:endParaRPr lang="en-US" dirty="0"/>
          </a:p>
        </p:txBody>
      </p:sp>
    </p:spTree>
    <p:extLst>
      <p:ext uri="{BB962C8B-B14F-4D97-AF65-F5344CB8AC3E}">
        <p14:creationId xmlns:p14="http://schemas.microsoft.com/office/powerpoint/2010/main" val="11521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3471" y="1265730"/>
            <a:ext cx="3559177" cy="2541124"/>
          </a:xfrm>
          <a:prstGeom prst="rect">
            <a:avLst/>
          </a:prstGeom>
        </p:spPr>
      </p:pic>
      <p:sp>
        <p:nvSpPr>
          <p:cNvPr id="2" name="Title 1"/>
          <p:cNvSpPr>
            <a:spLocks noGrp="1"/>
          </p:cNvSpPr>
          <p:nvPr>
            <p:ph type="title" idx="4294967295"/>
          </p:nvPr>
        </p:nvSpPr>
        <p:spPr>
          <a:xfrm>
            <a:off x="690494" y="133350"/>
            <a:ext cx="7886700" cy="622300"/>
          </a:xfrm>
        </p:spPr>
        <p:txBody>
          <a:bodyPr/>
          <a:lstStyle/>
          <a:p>
            <a:pPr algn="ctr"/>
            <a:r>
              <a:rPr lang="en-US" sz="3200" dirty="0"/>
              <a:t>Consistent Behavior</a:t>
            </a:r>
          </a:p>
        </p:txBody>
      </p:sp>
      <p:sp>
        <p:nvSpPr>
          <p:cNvPr id="4" name="Rectangle 3"/>
          <p:cNvSpPr/>
          <p:nvPr/>
        </p:nvSpPr>
        <p:spPr>
          <a:xfrm>
            <a:off x="3036099" y="2417670"/>
            <a:ext cx="138564" cy="387798"/>
          </a:xfrm>
          <a:prstGeom prst="rect">
            <a:avLst/>
          </a:prstGeom>
        </p:spPr>
        <p:txBody>
          <a:bodyPr wrap="none" lIns="68580" tIns="34290" rIns="68580" bIns="34290">
            <a:spAutoFit/>
          </a:bodyPr>
          <a:lstStyle/>
          <a:p>
            <a:pPr>
              <a:lnSpc>
                <a:spcPct val="115000"/>
              </a:lnSpc>
            </a:pPr>
            <a:endParaRPr lang="en-US" dirty="0">
              <a:ea typeface="Calibri"/>
              <a:cs typeface="Times New Roman"/>
            </a:endParaRPr>
          </a:p>
        </p:txBody>
      </p:sp>
      <p:pic>
        <p:nvPicPr>
          <p:cNvPr id="6" name="cube.mp4">
            <a:hlinkClick r:id="" action="ppaction://media"/>
          </p:cNvPr>
          <p:cNvPicPr>
            <a:picLocks noChangeAspect="1"/>
          </p:cNvPicPr>
          <p:nvPr>
            <a:videoFile r:link="rId1"/>
            <p:extLst>
              <p:ext uri="{DAA4B4D4-6D71-4841-9C94-3DE7FCFB9230}">
                <p14:media xmlns:p14="http://schemas.microsoft.com/office/powerpoint/2010/main" r:embed="rId2">
                  <p14:trim st="199.9998" end="7164.9999"/>
                </p14:media>
              </p:ext>
            </p:extLst>
          </p:nvPr>
        </p:nvPicPr>
        <p:blipFill>
          <a:blip r:embed="rId6"/>
          <a:stretch>
            <a:fillRect/>
          </a:stretch>
        </p:blipFill>
        <p:spPr>
          <a:xfrm>
            <a:off x="7027327" y="2497901"/>
            <a:ext cx="926406" cy="926406"/>
          </a:xfrm>
          <a:prstGeom prst="rect">
            <a:avLst/>
          </a:prstGeom>
        </p:spPr>
      </p:pic>
      <p:pic>
        <p:nvPicPr>
          <p:cNvPr id="10" name="Picture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0894" y="974699"/>
            <a:ext cx="2590523" cy="1849541"/>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933" y="2993119"/>
            <a:ext cx="2678446" cy="1525536"/>
          </a:xfrm>
          <a:prstGeom prst="rect">
            <a:avLst/>
          </a:prstGeom>
        </p:spPr>
      </p:pic>
      <p:sp>
        <p:nvSpPr>
          <p:cNvPr id="3" name="Right Arrow 2"/>
          <p:cNvSpPr/>
          <p:nvPr/>
        </p:nvSpPr>
        <p:spPr>
          <a:xfrm>
            <a:off x="4053257" y="2237354"/>
            <a:ext cx="764931" cy="402678"/>
          </a:xfrm>
          <a:prstGeom prst="rightArrow">
            <a:avLst/>
          </a:prstGeom>
          <a:solidFill>
            <a:srgbClr val="4780C5"/>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a:solidFill>
                <a:srgbClr val="0070C0"/>
              </a:solidFill>
            </a:endParaRPr>
          </a:p>
        </p:txBody>
      </p:sp>
      <p:sp>
        <p:nvSpPr>
          <p:cNvPr id="9" name="Title 1"/>
          <p:cNvSpPr txBox="1">
            <a:spLocks/>
          </p:cNvSpPr>
          <p:nvPr/>
        </p:nvSpPr>
        <p:spPr>
          <a:xfrm>
            <a:off x="527536" y="528556"/>
            <a:ext cx="2941345" cy="388241"/>
          </a:xfrm>
          <a:prstGeom prst="rect">
            <a:avLst/>
          </a:prstGeom>
          <a:noFill/>
          <a:ln>
            <a:noFill/>
          </a:ln>
        </p:spPr>
        <p:txBody>
          <a:bodyPr lIns="91419" tIns="91419" rIns="91419" bIns="91419" anchor="t" anchorCtr="0"/>
          <a:lstStyle>
            <a:defPPr marR="0" algn="l" rtl="0">
              <a:lnSpc>
                <a:spcPct val="100000"/>
              </a:lnSpc>
              <a:spcBef>
                <a:spcPts val="0"/>
              </a:spcBef>
              <a:spcAft>
                <a:spcPts val="0"/>
              </a:spcAft>
            </a:defPPr>
            <a:lvl1pPr marL="479964" marR="0" algn="l" rtl="0">
              <a:lnSpc>
                <a:spcPct val="125000"/>
              </a:lnSpc>
              <a:spcBef>
                <a:spcPts val="0"/>
              </a:spcBef>
              <a:spcAft>
                <a:spcPts val="0"/>
              </a:spcAft>
              <a:buNone/>
              <a:defRPr sz="4400" b="1"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9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1400" kern="0" dirty="0">
                <a:solidFill>
                  <a:srgbClr val="003C71"/>
                </a:solidFill>
              </a:rPr>
              <a:t>Default Android Webview</a:t>
            </a:r>
          </a:p>
        </p:txBody>
      </p:sp>
      <p:sp>
        <p:nvSpPr>
          <p:cNvPr id="12" name="Title 1"/>
          <p:cNvSpPr txBox="1">
            <a:spLocks/>
          </p:cNvSpPr>
          <p:nvPr/>
        </p:nvSpPr>
        <p:spPr>
          <a:xfrm>
            <a:off x="5360594" y="687183"/>
            <a:ext cx="2807460" cy="497086"/>
          </a:xfrm>
          <a:prstGeom prst="rect">
            <a:avLst/>
          </a:prstGeom>
          <a:noFill/>
          <a:ln>
            <a:noFill/>
          </a:ln>
        </p:spPr>
        <p:txBody>
          <a:bodyPr lIns="91419" tIns="91419" rIns="91419" bIns="91419" anchor="t" anchorCtr="0"/>
          <a:lstStyle>
            <a:defPPr marR="0" algn="l" rtl="0">
              <a:lnSpc>
                <a:spcPct val="100000"/>
              </a:lnSpc>
              <a:spcBef>
                <a:spcPts val="0"/>
              </a:spcBef>
              <a:spcAft>
                <a:spcPts val="0"/>
              </a:spcAft>
            </a:defPPr>
            <a:lvl1pPr marL="479964" marR="0" algn="l" rtl="0">
              <a:lnSpc>
                <a:spcPct val="125000"/>
              </a:lnSpc>
              <a:spcBef>
                <a:spcPts val="0"/>
              </a:spcBef>
              <a:spcAft>
                <a:spcPts val="0"/>
              </a:spcAft>
              <a:buNone/>
              <a:defRPr sz="4400" b="1"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9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1400" kern="0" dirty="0">
                <a:solidFill>
                  <a:srgbClr val="003C71"/>
                </a:solidFill>
              </a:rPr>
              <a:t>Crosswalk Webview</a:t>
            </a:r>
          </a:p>
        </p:txBody>
      </p:sp>
      <p:sp>
        <p:nvSpPr>
          <p:cNvPr id="5" name="Rectangle 4"/>
          <p:cNvSpPr/>
          <p:nvPr/>
        </p:nvSpPr>
        <p:spPr>
          <a:xfrm>
            <a:off x="4818188" y="3884345"/>
            <a:ext cx="4106002" cy="561692"/>
          </a:xfrm>
          <a:prstGeom prst="rect">
            <a:avLst/>
          </a:prstGeom>
        </p:spPr>
        <p:txBody>
          <a:bodyPr wrap="square" lIns="68580" tIns="34290" rIns="68580" bIns="34290">
            <a:spAutoFit/>
          </a:bodyPr>
          <a:lstStyle/>
          <a:p>
            <a:r>
              <a:rPr lang="en-US" sz="1600" dirty="0">
                <a:solidFill>
                  <a:srgbClr val="003C71"/>
                </a:solidFill>
              </a:rPr>
              <a:t>Crosswalk enables consistent behavior on </a:t>
            </a:r>
            <a:endParaRPr lang="en-US" sz="1600" dirty="0" smtClean="0">
              <a:solidFill>
                <a:srgbClr val="003C71"/>
              </a:solidFill>
            </a:endParaRPr>
          </a:p>
          <a:p>
            <a:r>
              <a:rPr lang="en-US" sz="1600" dirty="0" smtClean="0">
                <a:solidFill>
                  <a:srgbClr val="003C71"/>
                </a:solidFill>
              </a:rPr>
              <a:t>more Android </a:t>
            </a:r>
            <a:r>
              <a:rPr lang="en-US" sz="1600" dirty="0">
                <a:solidFill>
                  <a:srgbClr val="003C71"/>
                </a:solidFill>
              </a:rPr>
              <a:t>versions (Android 4.0+)</a:t>
            </a:r>
          </a:p>
        </p:txBody>
      </p:sp>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716" y="188842"/>
            <a:ext cx="1455800" cy="233864"/>
          </a:xfrm>
          <a:prstGeom prst="rect">
            <a:avLst/>
          </a:prstGeom>
        </p:spPr>
      </p:pic>
    </p:spTree>
    <p:extLst>
      <p:ext uri="{BB962C8B-B14F-4D97-AF65-F5344CB8AC3E}">
        <p14:creationId xmlns:p14="http://schemas.microsoft.com/office/powerpoint/2010/main" val="188260122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3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extLst mod="1">
    <p:ext uri="{E180D4A7-C9FB-4DFB-919C-405C955672EB}">
      <p14:showEvtLst xmlns:p14="http://schemas.microsoft.com/office/powerpoint/2010/main">
        <p14:playEvt time="0" objId="6"/>
        <p14:playEvt time="1077" objId="6"/>
        <p14:playEvt time="2152" objId="6"/>
        <p14:playEvt time="3248" objId="6"/>
        <p14:playEvt time="4340" objId="6"/>
        <p14:playEvt time="5435" objId="6"/>
        <p14:playEvt time="6533" objId="6"/>
        <p14:playEvt time="7618" objId="6"/>
        <p14:playEvt time="8703" objId="6"/>
        <p14:playEvt time="9779" objId="6"/>
        <p14:playEvt time="10860" objId="6"/>
        <p14:playEvt time="11951" objId="6"/>
        <p14:playEvt time="13022" objId="6"/>
        <p14:stopEvt time="13580" objId="6"/>
      </p14:showEvtLst>
    </p:ext>
  </p:extLs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71832" y="265113"/>
            <a:ext cx="7886700" cy="993775"/>
          </a:xfrm>
        </p:spPr>
        <p:txBody>
          <a:bodyPr>
            <a:normAutofit fontScale="90000"/>
          </a:bodyPr>
          <a:lstStyle/>
          <a:p>
            <a:pPr algn="ctr"/>
            <a:r>
              <a:rPr lang="en-US" sz="3700" dirty="0" err="1"/>
              <a:t>WebCL</a:t>
            </a:r>
            <a:r>
              <a:rPr lang="en-US" dirty="0"/>
              <a:t/>
            </a:r>
            <a:br>
              <a:rPr lang="en-US" dirty="0"/>
            </a:br>
            <a:r>
              <a:rPr lang="en-US" sz="2000" dirty="0"/>
              <a:t>Acceleration for image and video processing </a:t>
            </a:r>
            <a:br>
              <a:rPr lang="en-US" sz="2000" dirty="0"/>
            </a:br>
            <a:r>
              <a:rPr lang="en-US" sz="2000" dirty="0"/>
              <a:t>and advanced </a:t>
            </a:r>
            <a:r>
              <a:rPr lang="en-US" sz="2000" dirty="0" err="1"/>
              <a:t>WebGL</a:t>
            </a:r>
            <a:r>
              <a:rPr lang="en-US" sz="2000" dirty="0"/>
              <a:t> physics</a:t>
            </a:r>
            <a:endParaRPr lang="en-US" sz="2300" dirty="0"/>
          </a:p>
        </p:txBody>
      </p:sp>
      <p:sp>
        <p:nvSpPr>
          <p:cNvPr id="4" name="Rectangle 3"/>
          <p:cNvSpPr/>
          <p:nvPr/>
        </p:nvSpPr>
        <p:spPr>
          <a:xfrm>
            <a:off x="3036099" y="2417670"/>
            <a:ext cx="138564" cy="387798"/>
          </a:xfrm>
          <a:prstGeom prst="rect">
            <a:avLst/>
          </a:prstGeom>
        </p:spPr>
        <p:txBody>
          <a:bodyPr wrap="none" lIns="68580" tIns="34290" rIns="68580" bIns="34290">
            <a:spAutoFit/>
          </a:bodyPr>
          <a:lstStyle/>
          <a:p>
            <a:pPr>
              <a:lnSpc>
                <a:spcPct val="115000"/>
              </a:lnSpc>
            </a:pPr>
            <a:endParaRPr lang="en-US" dirty="0">
              <a:ea typeface="Calibri"/>
              <a:cs typeface="Times New Roman"/>
            </a:endParaRPr>
          </a:p>
        </p:txBody>
      </p:sp>
      <p:pic>
        <p:nvPicPr>
          <p:cNvPr id="3" name="deform-slow.mp4">
            <a:hlinkClick r:id="" action="ppaction://media"/>
          </p:cNvPr>
          <p:cNvPicPr>
            <a:picLocks noChangeAspect="1"/>
          </p:cNvPicPr>
          <p:nvPr>
            <a:videoFile r:link="rId1"/>
            <p:extLst>
              <p:ext uri="{DAA4B4D4-6D71-4841-9C94-3DE7FCFB9230}">
                <p14:media xmlns:p14="http://schemas.microsoft.com/office/powerpoint/2010/main" r:embed="rId2">
                  <p14:trim st="29009.6128"/>
                </p14:media>
              </p:ext>
            </p:extLst>
          </p:nvPr>
        </p:nvPicPr>
        <p:blipFill>
          <a:blip r:embed="rId7"/>
          <a:stretch>
            <a:fillRect/>
          </a:stretch>
        </p:blipFill>
        <p:spPr>
          <a:xfrm>
            <a:off x="193431" y="1949697"/>
            <a:ext cx="4171950" cy="2346722"/>
          </a:xfrm>
          <a:prstGeom prst="rect">
            <a:avLst/>
          </a:prstGeom>
        </p:spPr>
      </p:pic>
      <p:pic>
        <p:nvPicPr>
          <p:cNvPr id="6" name="deform-webcl.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4774193" y="1936040"/>
            <a:ext cx="4171950" cy="2346722"/>
          </a:xfrm>
          <a:prstGeom prst="rect">
            <a:avLst/>
          </a:prstGeom>
        </p:spPr>
      </p:pic>
      <p:sp>
        <p:nvSpPr>
          <p:cNvPr id="7" name="Title 1"/>
          <p:cNvSpPr txBox="1">
            <a:spLocks/>
          </p:cNvSpPr>
          <p:nvPr/>
        </p:nvSpPr>
        <p:spPr>
          <a:xfrm>
            <a:off x="527536" y="1515615"/>
            <a:ext cx="2941345" cy="388241"/>
          </a:xfrm>
          <a:prstGeom prst="rect">
            <a:avLst/>
          </a:prstGeom>
          <a:noFill/>
          <a:ln>
            <a:noFill/>
          </a:ln>
        </p:spPr>
        <p:txBody>
          <a:bodyPr lIns="91419" tIns="91419" rIns="91419" bIns="91419" anchor="t" anchorCtr="0"/>
          <a:lstStyle>
            <a:defPPr marR="0" algn="l" rtl="0">
              <a:lnSpc>
                <a:spcPct val="100000"/>
              </a:lnSpc>
              <a:spcBef>
                <a:spcPts val="0"/>
              </a:spcBef>
              <a:spcAft>
                <a:spcPts val="0"/>
              </a:spcAft>
            </a:defPPr>
            <a:lvl1pPr marL="479964" marR="0" algn="l" rtl="0">
              <a:lnSpc>
                <a:spcPct val="125000"/>
              </a:lnSpc>
              <a:spcBef>
                <a:spcPts val="0"/>
              </a:spcBef>
              <a:spcAft>
                <a:spcPts val="0"/>
              </a:spcAft>
              <a:buNone/>
              <a:defRPr sz="4400" b="1"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9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1400" kern="0" dirty="0">
                <a:solidFill>
                  <a:srgbClr val="003C71"/>
                </a:solidFill>
              </a:rPr>
              <a:t>Default Android Webview</a:t>
            </a:r>
          </a:p>
        </p:txBody>
      </p:sp>
      <p:sp>
        <p:nvSpPr>
          <p:cNvPr id="8" name="Title 1"/>
          <p:cNvSpPr txBox="1">
            <a:spLocks/>
          </p:cNvSpPr>
          <p:nvPr/>
        </p:nvSpPr>
        <p:spPr>
          <a:xfrm>
            <a:off x="5081955" y="1515615"/>
            <a:ext cx="3323492" cy="497086"/>
          </a:xfrm>
          <a:prstGeom prst="rect">
            <a:avLst/>
          </a:prstGeom>
          <a:noFill/>
          <a:ln>
            <a:noFill/>
          </a:ln>
        </p:spPr>
        <p:txBody>
          <a:bodyPr lIns="91419" tIns="91419" rIns="91419" bIns="91419" anchor="t" anchorCtr="0"/>
          <a:lstStyle>
            <a:defPPr marR="0" algn="l" rtl="0">
              <a:lnSpc>
                <a:spcPct val="100000"/>
              </a:lnSpc>
              <a:spcBef>
                <a:spcPts val="0"/>
              </a:spcBef>
              <a:spcAft>
                <a:spcPts val="0"/>
              </a:spcAft>
            </a:defPPr>
            <a:lvl1pPr marL="479964" marR="0" algn="l" rtl="0">
              <a:lnSpc>
                <a:spcPct val="125000"/>
              </a:lnSpc>
              <a:spcBef>
                <a:spcPts val="0"/>
              </a:spcBef>
              <a:spcAft>
                <a:spcPts val="0"/>
              </a:spcAft>
              <a:buNone/>
              <a:defRPr sz="4400" b="1"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900" b="0" i="0" u="none" strike="noStrike" cap="none" baseline="0">
                <a:solidFill>
                  <a:srgbClr val="000000"/>
                </a:solidFill>
                <a:latin typeface="Arial"/>
                <a:ea typeface="Arial"/>
                <a:cs typeface="Arial"/>
                <a:sym typeface="Arial"/>
                <a:rtl val="0"/>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lgn="ctr"/>
            <a:r>
              <a:rPr lang="en-US" sz="1400" kern="0" dirty="0">
                <a:solidFill>
                  <a:srgbClr val="003C71"/>
                </a:solidFill>
              </a:rPr>
              <a:t>Crosswalk Webview with </a:t>
            </a:r>
            <a:r>
              <a:rPr lang="en-US" sz="1400" kern="0" dirty="0" err="1">
                <a:solidFill>
                  <a:srgbClr val="003C71"/>
                </a:solidFill>
              </a:rPr>
              <a:t>WebCL</a:t>
            </a:r>
            <a:endParaRPr lang="en-US" sz="1400" kern="0" dirty="0">
              <a:solidFill>
                <a:srgbClr val="003C71"/>
              </a:solidFill>
            </a:endParaRPr>
          </a:p>
        </p:txBody>
      </p:sp>
      <p:pic>
        <p:nvPicPr>
          <p:cNvPr id="9" name="Picture 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35716" y="188842"/>
            <a:ext cx="1455800" cy="233864"/>
          </a:xfrm>
          <a:prstGeom prst="rect">
            <a:avLst/>
          </a:prstGeom>
        </p:spPr>
      </p:pic>
    </p:spTree>
    <p:extLst>
      <p:ext uri="{BB962C8B-B14F-4D97-AF65-F5344CB8AC3E}">
        <p14:creationId xmlns:p14="http://schemas.microsoft.com/office/powerpoint/2010/main" val="957290572"/>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9517" fill="hold"/>
                                        <p:tgtEl>
                                          <p:spTgt spid="3"/>
                                        </p:tgtEl>
                                      </p:cBhvr>
                                    </p:cmd>
                                  </p:childTnLst>
                                </p:cTn>
                              </p:par>
                              <p:par>
                                <p:cTn id="7" presetID="1" presetClass="mediacall" presetSubtype="0" fill="hold" nodeType="withEffect">
                                  <p:stCondLst>
                                    <p:cond delay="0"/>
                                  </p:stCondLst>
                                  <p:childTnLst>
                                    <p:cmd type="call" cmd="playFrom(0.0)">
                                      <p:cBhvr>
                                        <p:cTn id="8" dur="221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mute="1">
                <p:cTn id="9" repeatCount="indefinite" fill="hold" display="0">
                  <p:stCondLst>
                    <p:cond delay="indefinite"/>
                  </p:stCondLst>
                </p:cTn>
                <p:tgtEl>
                  <p:spTgt spid="3"/>
                </p:tgtEl>
              </p:cMediaNode>
            </p:video>
            <p:video>
              <p:cMediaNode vol="80000">
                <p:cTn id="10" repeatCount="indefinite" fill="hold" display="0">
                  <p:stCondLst>
                    <p:cond delay="indefinite"/>
                  </p:stCondLst>
                </p:cTn>
                <p:tgtEl>
                  <p:spTgt spid="6"/>
                </p:tgtEl>
              </p:cMediaNode>
            </p:video>
          </p:childTnLst>
        </p:cTn>
      </p:par>
    </p:tnLst>
  </p:timing>
  <p:extLst mod="1">
    <p:ext uri="{E180D4A7-C9FB-4DFB-919C-405C955672EB}">
      <p14:showEvtLst xmlns:p14="http://schemas.microsoft.com/office/powerpoint/2010/main">
        <p14:playEvt time="0" objId="3"/>
        <p14:playEvt time="0" objId="6"/>
        <p14:stopEvt time="67951" objId="3"/>
        <p14:stopEvt time="67951" objId="6"/>
      </p14:showEvtLst>
    </p:ext>
  </p:extLs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886445" y="163513"/>
            <a:ext cx="7180263" cy="715962"/>
          </a:xfrm>
        </p:spPr>
        <p:txBody>
          <a:bodyPr>
            <a:normAutofit fontScale="90000"/>
          </a:bodyPr>
          <a:lstStyle/>
          <a:p>
            <a:pPr algn="ctr">
              <a:lnSpc>
                <a:spcPct val="100000"/>
              </a:lnSpc>
            </a:pPr>
            <a:r>
              <a:rPr lang="en-US" sz="3700" dirty="0"/>
              <a:t>SIMD</a:t>
            </a:r>
            <a:r>
              <a:rPr lang="en-US" dirty="0"/>
              <a:t/>
            </a:r>
            <a:br>
              <a:rPr lang="en-US" dirty="0"/>
            </a:br>
            <a:r>
              <a:rPr lang="en-US" sz="1800" dirty="0"/>
              <a:t>Perform operations on multiple data elements in parallel</a:t>
            </a:r>
          </a:p>
        </p:txBody>
      </p:sp>
      <p:sp>
        <p:nvSpPr>
          <p:cNvPr id="4" name="Rectangle 3"/>
          <p:cNvSpPr/>
          <p:nvPr/>
        </p:nvSpPr>
        <p:spPr>
          <a:xfrm>
            <a:off x="3036099" y="2417670"/>
            <a:ext cx="138564" cy="387798"/>
          </a:xfrm>
          <a:prstGeom prst="rect">
            <a:avLst/>
          </a:prstGeom>
        </p:spPr>
        <p:txBody>
          <a:bodyPr wrap="none" lIns="68580" tIns="34290" rIns="68580" bIns="34290">
            <a:spAutoFit/>
          </a:bodyPr>
          <a:lstStyle/>
          <a:p>
            <a:pPr>
              <a:lnSpc>
                <a:spcPct val="115000"/>
              </a:lnSpc>
            </a:pPr>
            <a:endParaRPr lang="en-US" dirty="0">
              <a:ea typeface="Calibri"/>
              <a:cs typeface="Times New Roman"/>
            </a:endParaRPr>
          </a:p>
        </p:txBody>
      </p:sp>
      <p:sp>
        <p:nvSpPr>
          <p:cNvPr id="8" name="Rectangle 7"/>
          <p:cNvSpPr/>
          <p:nvPr/>
        </p:nvSpPr>
        <p:spPr>
          <a:xfrm>
            <a:off x="334108" y="1146356"/>
            <a:ext cx="3815861" cy="2551981"/>
          </a:xfrm>
          <a:prstGeom prst="rect">
            <a:avLst/>
          </a:prstGeom>
        </p:spPr>
        <p:txBody>
          <a:bodyPr wrap="square" lIns="68580" tIns="34290" rIns="68580" bIns="34290">
            <a:spAutoFit/>
          </a:bodyPr>
          <a:lstStyle/>
          <a:p>
            <a:r>
              <a:rPr lang="en-US" sz="1700" b="1" dirty="0">
                <a:solidFill>
                  <a:srgbClr val="003C71"/>
                </a:solidFill>
              </a:rPr>
              <a:t>Flocking Birds</a:t>
            </a:r>
            <a:endParaRPr lang="en-US" sz="1700" dirty="0">
              <a:solidFill>
                <a:srgbClr val="003C71"/>
              </a:solidFill>
            </a:endParaRPr>
          </a:p>
          <a:p>
            <a:r>
              <a:rPr lang="en-US" sz="1700" dirty="0">
                <a:solidFill>
                  <a:srgbClr val="003C71"/>
                </a:solidFill>
              </a:rPr>
              <a:t/>
            </a:r>
            <a:br>
              <a:rPr lang="en-US" sz="1700" dirty="0">
                <a:solidFill>
                  <a:srgbClr val="003C71"/>
                </a:solidFill>
              </a:rPr>
            </a:br>
            <a:r>
              <a:rPr lang="en-US" sz="1700" dirty="0">
                <a:solidFill>
                  <a:srgbClr val="003C71"/>
                </a:solidFill>
              </a:rPr>
              <a:t>Basic physics simulation: </a:t>
            </a:r>
          </a:p>
          <a:p>
            <a:pPr marL="433388" lvl="1" indent="-257175">
              <a:spcBef>
                <a:spcPts val="450"/>
              </a:spcBef>
              <a:spcAft>
                <a:spcPts val="450"/>
              </a:spcAft>
              <a:buFont typeface="Arial" panose="020B0604020202020204" pitchFamily="34" charset="0"/>
              <a:buChar char="•"/>
            </a:pPr>
            <a:r>
              <a:rPr lang="en-US" sz="1700" dirty="0">
                <a:solidFill>
                  <a:srgbClr val="003C71"/>
                </a:solidFill>
              </a:rPr>
              <a:t>Multiple birds, variable acceleration</a:t>
            </a:r>
          </a:p>
          <a:p>
            <a:pPr marL="433388" lvl="1" indent="-257175">
              <a:buFont typeface="Arial" panose="020B0604020202020204" pitchFamily="34" charset="0"/>
              <a:buChar char="•"/>
            </a:pPr>
            <a:r>
              <a:rPr lang="en-US" sz="1700" dirty="0">
                <a:solidFill>
                  <a:srgbClr val="003C71"/>
                </a:solidFill>
              </a:rPr>
              <a:t>Calculating velocity and position</a:t>
            </a:r>
          </a:p>
          <a:p>
            <a:endParaRPr lang="en-US" sz="1700" dirty="0">
              <a:solidFill>
                <a:srgbClr val="003C71"/>
              </a:solidFill>
            </a:endParaRPr>
          </a:p>
          <a:p>
            <a:r>
              <a:rPr lang="en-US" sz="1700" dirty="0">
                <a:solidFill>
                  <a:srgbClr val="003C71"/>
                </a:solidFill>
              </a:rPr>
              <a:t>With SIMD, we calculate four birds at the same time.</a:t>
            </a:r>
          </a:p>
        </p:txBody>
      </p:sp>
      <p:sp>
        <p:nvSpPr>
          <p:cNvPr id="9" name="Rectangle 8"/>
          <p:cNvSpPr/>
          <p:nvPr/>
        </p:nvSpPr>
        <p:spPr>
          <a:xfrm>
            <a:off x="4473768" y="1084139"/>
            <a:ext cx="1995856" cy="284693"/>
          </a:xfrm>
          <a:prstGeom prst="rect">
            <a:avLst/>
          </a:prstGeom>
        </p:spPr>
        <p:txBody>
          <a:bodyPr wrap="square" lIns="68580" tIns="34290" rIns="68580" bIns="34290">
            <a:spAutoFit/>
          </a:bodyPr>
          <a:lstStyle/>
          <a:p>
            <a:pPr algn="ctr"/>
            <a:r>
              <a:rPr lang="en-US" sz="1400" b="1" dirty="0" smtClean="0">
                <a:solidFill>
                  <a:srgbClr val="003C71"/>
                </a:solidFill>
              </a:rPr>
              <a:t>Default Webview</a:t>
            </a:r>
            <a:endParaRPr lang="en-US" sz="1400" dirty="0">
              <a:solidFill>
                <a:srgbClr val="003C71"/>
              </a:solidFill>
            </a:endParaRPr>
          </a:p>
        </p:txBody>
      </p:sp>
      <p:sp>
        <p:nvSpPr>
          <p:cNvPr id="10" name="Rectangle 9"/>
          <p:cNvSpPr/>
          <p:nvPr/>
        </p:nvSpPr>
        <p:spPr>
          <a:xfrm>
            <a:off x="6699739" y="1084139"/>
            <a:ext cx="1995854" cy="284693"/>
          </a:xfrm>
          <a:prstGeom prst="rect">
            <a:avLst/>
          </a:prstGeom>
        </p:spPr>
        <p:txBody>
          <a:bodyPr wrap="square" lIns="68580" tIns="34290" rIns="68580" bIns="34290">
            <a:spAutoFit/>
          </a:bodyPr>
          <a:lstStyle/>
          <a:p>
            <a:pPr algn="ctr"/>
            <a:r>
              <a:rPr lang="en-US" sz="1400" b="1" dirty="0" smtClean="0">
                <a:solidFill>
                  <a:srgbClr val="003C71"/>
                </a:solidFill>
              </a:rPr>
              <a:t>Webview with SIMD</a:t>
            </a:r>
            <a:endParaRPr lang="en-US" sz="1400" dirty="0">
              <a:solidFill>
                <a:srgbClr val="003C71"/>
              </a:solidFill>
            </a:endParaRPr>
          </a:p>
        </p:txBody>
      </p:sp>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5716" y="188842"/>
            <a:ext cx="1455800" cy="233864"/>
          </a:xfrm>
          <a:prstGeom prst="rect">
            <a:avLst/>
          </a:prstGeom>
        </p:spPr>
      </p:pic>
      <p:sp>
        <p:nvSpPr>
          <p:cNvPr id="3" name="Rectangle 2"/>
          <p:cNvSpPr/>
          <p:nvPr/>
        </p:nvSpPr>
        <p:spPr>
          <a:xfrm>
            <a:off x="0" y="4410075"/>
            <a:ext cx="9144000" cy="73342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flockingbirds-normal-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500145" y="1383941"/>
            <a:ext cx="1995855" cy="3548186"/>
          </a:xfrm>
          <a:prstGeom prst="rect">
            <a:avLst/>
          </a:prstGeom>
        </p:spPr>
      </p:pic>
      <p:pic>
        <p:nvPicPr>
          <p:cNvPr id="13" name="flockingbirds-simd-s.mp4">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725952" y="1390358"/>
            <a:ext cx="1988635" cy="3535352"/>
          </a:xfrm>
          <a:prstGeom prst="rect">
            <a:avLst/>
          </a:prstGeom>
        </p:spPr>
      </p:pic>
    </p:spTree>
    <p:extLst>
      <p:ext uri="{BB962C8B-B14F-4D97-AF65-F5344CB8AC3E}">
        <p14:creationId xmlns:p14="http://schemas.microsoft.com/office/powerpoint/2010/main" val="3216352864"/>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603" fill="hold"/>
                                        <p:tgtEl>
                                          <p:spTgt spid="12"/>
                                        </p:tgtEl>
                                      </p:cBhvr>
                                    </p:cmd>
                                  </p:childTnLst>
                                </p:cTn>
                              </p:par>
                              <p:par>
                                <p:cTn id="7" presetID="1" presetClass="mediacall" presetSubtype="0" fill="hold" nodeType="withEffect">
                                  <p:stCondLst>
                                    <p:cond delay="0"/>
                                  </p:stCondLst>
                                  <p:childTnLst>
                                    <p:cmd type="call" cmd="playFrom(0.0)">
                                      <p:cBhvr>
                                        <p:cTn id="8" dur="1218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2"/>
                </p:tgtEl>
              </p:cMediaNode>
            </p:video>
            <p:video>
              <p:cMediaNode vol="80000">
                <p:cTn id="10" repeatCount="indefinite" fill="hold" display="0">
                  <p:stCondLst>
                    <p:cond delay="indefinite"/>
                  </p:stCondLst>
                </p:cTn>
                <p:tgtEl>
                  <p:spTgt spid="13"/>
                </p:tgtEl>
              </p:cMediaNode>
            </p:video>
          </p:childTnLst>
        </p:cTn>
      </p:par>
    </p:tnLst>
  </p:timing>
  <p:extLst mod="1">
    <p:ext uri="{E180D4A7-C9FB-4DFB-919C-405C955672EB}">
      <p14:showEvtLst xmlns:p14="http://schemas.microsoft.com/office/powerpoint/2010/main">
        <p14:playEvt time="0" objId="12"/>
        <p14:playEvt time="0" objId="13"/>
        <p14:playEvt time="7710" objId="12"/>
        <p14:playEvt time="15372" objId="12"/>
        <p14:playEvt time="23026" objId="12"/>
        <p14:playEvt time="24576" objId="13"/>
        <p14:playEvt time="30689" objId="12"/>
        <p14:playEvt time="36845" objId="13"/>
        <p14:playEvt time="38364" objId="12"/>
        <p14:playEvt time="46012" objId="12"/>
        <p14:playEvt time="49096" objId="13"/>
        <p14:playEvt time="53664" objId="12"/>
        <p14:stopEvt time="60604" objId="12"/>
        <p14:stopEvt time="60604" objId="13"/>
      </p14:showEvtLst>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622792" y="178806"/>
            <a:ext cx="7886700" cy="993775"/>
          </a:xfrm>
        </p:spPr>
        <p:txBody>
          <a:bodyPr>
            <a:normAutofit fontScale="90000"/>
          </a:bodyPr>
          <a:lstStyle/>
          <a:p>
            <a:pPr algn="ctr"/>
            <a:r>
              <a:rPr lang="en-US" sz="3700" dirty="0"/>
              <a:t>Presentation API</a:t>
            </a:r>
            <a:br>
              <a:rPr lang="en-US" sz="3700" dirty="0"/>
            </a:br>
            <a:r>
              <a:rPr lang="en-US" sz="2000" dirty="0"/>
              <a:t>Two-screen experience</a:t>
            </a:r>
            <a:br>
              <a:rPr lang="en-US" sz="2000" dirty="0"/>
            </a:br>
            <a:r>
              <a:rPr lang="en-US" sz="2000" dirty="0"/>
              <a:t>Show different content on the mobile device and monitor</a:t>
            </a:r>
            <a:endParaRPr lang="en-US" sz="2300" dirty="0"/>
          </a:p>
        </p:txBody>
      </p:sp>
      <p:sp>
        <p:nvSpPr>
          <p:cNvPr id="4" name="Rectangle 3"/>
          <p:cNvSpPr/>
          <p:nvPr/>
        </p:nvSpPr>
        <p:spPr>
          <a:xfrm>
            <a:off x="3036099" y="2417670"/>
            <a:ext cx="138564" cy="387798"/>
          </a:xfrm>
          <a:prstGeom prst="rect">
            <a:avLst/>
          </a:prstGeom>
        </p:spPr>
        <p:txBody>
          <a:bodyPr wrap="none" lIns="68580" tIns="34290" rIns="68580" bIns="34290">
            <a:spAutoFit/>
          </a:bodyPr>
          <a:lstStyle/>
          <a:p>
            <a:pPr>
              <a:lnSpc>
                <a:spcPct val="115000"/>
              </a:lnSpc>
            </a:pPr>
            <a:endParaRPr lang="en-US" dirty="0">
              <a:ea typeface="Calibri"/>
              <a:cs typeface="Times New Roman"/>
            </a:endParaRPr>
          </a:p>
        </p:txBody>
      </p:sp>
      <p:grpSp>
        <p:nvGrpSpPr>
          <p:cNvPr id="9" name="Group 8"/>
          <p:cNvGrpSpPr/>
          <p:nvPr/>
        </p:nvGrpSpPr>
        <p:grpSpPr>
          <a:xfrm rot="21179444">
            <a:off x="440239" y="2169766"/>
            <a:ext cx="2734408" cy="1557409"/>
            <a:chOff x="697735" y="4224216"/>
            <a:chExt cx="3645877" cy="2076545"/>
          </a:xfrm>
        </p:grpSpPr>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7735" y="4224216"/>
              <a:ext cx="3645877" cy="2076545"/>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562" y="4381001"/>
              <a:ext cx="3107569" cy="1748007"/>
            </a:xfrm>
            <a:prstGeom prst="rect">
              <a:avLst/>
            </a:prstGeom>
          </p:spPr>
        </p:pic>
      </p:grpSp>
      <p:pic>
        <p:nvPicPr>
          <p:cNvPr id="7" name="hexgl-livetv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739483" y="1491651"/>
            <a:ext cx="5179807" cy="2913641"/>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5716" y="188842"/>
            <a:ext cx="1455800" cy="233864"/>
          </a:xfrm>
          <a:prstGeom prst="rect">
            <a:avLst/>
          </a:prstGeom>
        </p:spPr>
      </p:pic>
    </p:spTree>
    <p:extLst>
      <p:ext uri="{BB962C8B-B14F-4D97-AF65-F5344CB8AC3E}">
        <p14:creationId xmlns:p14="http://schemas.microsoft.com/office/powerpoint/2010/main" val="2175324177"/>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68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childTnLst>
        </p:cTn>
      </p:par>
    </p:tnLst>
  </p:timing>
  <p:extLst mod="1">
    <p:ext uri="{E180D4A7-C9FB-4DFB-919C-405C955672EB}">
      <p14:showEvtLst xmlns:p14="http://schemas.microsoft.com/office/powerpoint/2010/main">
        <p14:playEvt time="0" objId="7"/>
        <p14:playEvt time="23566" objId="7"/>
        <p14:playEvt time="39277" objId="7"/>
        <p14:playEvt time="54989" objId="7"/>
        <p14:stopEvt time="61325" objId="7"/>
      </p14:showEvtLst>
    </p:ext>
  </p:extLs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375" y="1176338"/>
            <a:ext cx="8477250" cy="319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itle 1"/>
          <p:cNvSpPr txBox="1">
            <a:spLocks/>
          </p:cNvSpPr>
          <p:nvPr/>
        </p:nvSpPr>
        <p:spPr>
          <a:xfrm>
            <a:off x="401233" y="272239"/>
            <a:ext cx="8229600" cy="869950"/>
          </a:xfrm>
          <a:prstGeom prst="rect">
            <a:avLst/>
          </a:prstGeom>
        </p:spPr>
        <p:txBody>
          <a:bodyPr vert="horz" lIns="0" tIns="0" rIns="0" bIns="0" rtlCol="0" anchor="t" anchorCtr="0">
            <a:noAutofit/>
          </a:bodyPr>
          <a:lstStyle>
            <a:lvl1pPr algn="l" defTabSz="457200" rtl="0" eaLnBrk="1" latinLnBrk="0" hangingPunct="1">
              <a:lnSpc>
                <a:spcPct val="100000"/>
              </a:lnSpc>
              <a:spcBef>
                <a:spcPct val="0"/>
              </a:spcBef>
              <a:buNone/>
              <a:defRPr sz="2800" b="0" i="0" kern="1200" spc="0" baseline="0">
                <a:solidFill>
                  <a:srgbClr val="003C71"/>
                </a:solidFill>
                <a:latin typeface="Intel Clear"/>
                <a:ea typeface="Intel Clear Light" panose="020B0404020203020204" pitchFamily="34" charset="0"/>
                <a:cs typeface="Intel Clear"/>
              </a:defRPr>
            </a:lvl1pPr>
          </a:lstStyle>
          <a:p>
            <a:r>
              <a:rPr lang="en-US" sz="3200" dirty="0" smtClean="0"/>
              <a:t>Crosswalk is part of great tools</a:t>
            </a:r>
            <a:endParaRPr lang="en-US" sz="3200" dirty="0"/>
          </a:p>
        </p:txBody>
      </p:sp>
    </p:spTree>
    <p:extLst>
      <p:ext uri="{BB962C8B-B14F-4D97-AF65-F5344CB8AC3E}">
        <p14:creationId xmlns:p14="http://schemas.microsoft.com/office/powerpoint/2010/main" val="369243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01233" y="272239"/>
            <a:ext cx="8229600" cy="869950"/>
          </a:xfrm>
        </p:spPr>
        <p:txBody>
          <a:bodyPr/>
          <a:lstStyle/>
          <a:p>
            <a:r>
              <a:rPr lang="en-US" sz="3200" dirty="0" smtClean="0"/>
              <a:t>The Crosswalk </a:t>
            </a:r>
            <a:r>
              <a:rPr lang="en-US" sz="3200" dirty="0"/>
              <a:t>A</a:t>
            </a:r>
            <a:r>
              <a:rPr lang="en-US" sz="3200" dirty="0" smtClean="0"/>
              <a:t>dvantage</a:t>
            </a:r>
            <a:endParaRPr lang="en-US" sz="3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4221" y="229443"/>
            <a:ext cx="2043320" cy="328244"/>
          </a:xfrm>
          <a:prstGeom prst="rect">
            <a:avLst/>
          </a:prstGeom>
        </p:spPr>
      </p:pic>
      <p:sp>
        <p:nvSpPr>
          <p:cNvPr id="4" name="Rectangle 3"/>
          <p:cNvSpPr/>
          <p:nvPr/>
        </p:nvSpPr>
        <p:spPr>
          <a:xfrm>
            <a:off x="0" y="3797559"/>
            <a:ext cx="9144000" cy="134594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p:cNvSpPr>
            <a:spLocks noGrp="1"/>
          </p:cNvSpPr>
          <p:nvPr>
            <p:ph idx="4294967295"/>
          </p:nvPr>
        </p:nvSpPr>
        <p:spPr>
          <a:xfrm>
            <a:off x="515020" y="847583"/>
            <a:ext cx="8367712" cy="3263900"/>
          </a:xfrm>
          <a:prstGeom prst="rect">
            <a:avLst/>
          </a:prstGeom>
        </p:spPr>
        <p:txBody>
          <a:bodyPr lIns="68580" tIns="34290" rIns="68580" bIns="34290">
            <a:noAutofit/>
          </a:bodyPr>
          <a:lstStyle/>
          <a:p>
            <a:pPr marL="285743" indent="-285743">
              <a:spcBef>
                <a:spcPts val="800"/>
              </a:spcBef>
            </a:pPr>
            <a:r>
              <a:rPr lang="en-US" dirty="0">
                <a:solidFill>
                  <a:srgbClr val="003C71"/>
                </a:solidFill>
              </a:rPr>
              <a:t>Advanced web runtime and webview features available for legacy Android platforms</a:t>
            </a:r>
          </a:p>
          <a:p>
            <a:pPr marL="285743" indent="-285743">
              <a:spcBef>
                <a:spcPts val="800"/>
              </a:spcBef>
            </a:pPr>
            <a:r>
              <a:rPr lang="en-US" dirty="0">
                <a:solidFill>
                  <a:srgbClr val="003C71"/>
                </a:solidFill>
              </a:rPr>
              <a:t>Application consistency across all Android versions</a:t>
            </a:r>
          </a:p>
          <a:p>
            <a:pPr marL="285743" indent="-285743">
              <a:spcBef>
                <a:spcPts val="800"/>
              </a:spcBef>
            </a:pPr>
            <a:r>
              <a:rPr lang="en-US" dirty="0">
                <a:solidFill>
                  <a:srgbClr val="003C71"/>
                </a:solidFill>
              </a:rPr>
              <a:t>Extendable</a:t>
            </a:r>
          </a:p>
          <a:p>
            <a:pPr marL="285743" indent="-285743">
              <a:spcBef>
                <a:spcPts val="800"/>
              </a:spcBef>
            </a:pPr>
            <a:r>
              <a:rPr lang="en-US" dirty="0">
                <a:solidFill>
                  <a:srgbClr val="003C71"/>
                </a:solidFill>
              </a:rPr>
              <a:t>Full control over upgrade cycle</a:t>
            </a:r>
          </a:p>
          <a:p>
            <a:pPr marL="285743" indent="-285743">
              <a:spcBef>
                <a:spcPts val="800"/>
              </a:spcBef>
            </a:pPr>
            <a:r>
              <a:rPr lang="en-US" dirty="0">
                <a:solidFill>
                  <a:srgbClr val="003C71"/>
                </a:solidFill>
              </a:rPr>
              <a:t>Based on Blink and Chromium</a:t>
            </a:r>
          </a:p>
          <a:p>
            <a:pPr marL="511163" lvl="1" indent="-285743">
              <a:spcBef>
                <a:spcPts val="800"/>
              </a:spcBef>
            </a:pPr>
            <a:r>
              <a:rPr lang="en-US" sz="1500" dirty="0"/>
              <a:t>Latest innovations, strong performance</a:t>
            </a:r>
          </a:p>
          <a:p>
            <a:pPr marL="511163" lvl="1" indent="-285743">
              <a:spcBef>
                <a:spcPts val="800"/>
              </a:spcBef>
            </a:pPr>
            <a:r>
              <a:rPr lang="en-US" sz="1500" dirty="0"/>
              <a:t>Intel is driving innovation in Blink and Chromium, including reviewing and owning various areas of the code base</a:t>
            </a:r>
          </a:p>
          <a:p>
            <a:pPr marL="285743" indent="-285743">
              <a:spcBef>
                <a:spcPts val="800"/>
              </a:spcBef>
            </a:pPr>
            <a:r>
              <a:rPr lang="en-US" dirty="0">
                <a:solidFill>
                  <a:srgbClr val="003C71"/>
                </a:solidFill>
              </a:rPr>
              <a:t>Wide community adoption and strong corporate backing</a:t>
            </a:r>
          </a:p>
          <a:p>
            <a:pPr marL="285743" indent="-285743">
              <a:spcBef>
                <a:spcPts val="800"/>
              </a:spcBef>
            </a:pPr>
            <a:r>
              <a:rPr lang="en-US" dirty="0">
                <a:solidFill>
                  <a:srgbClr val="003C71"/>
                </a:solidFill>
              </a:rPr>
              <a:t>Easy to use.  A nice combination with Sencha tools and frameworks</a:t>
            </a:r>
          </a:p>
          <a:p>
            <a:pPr marL="285743" indent="-285743">
              <a:spcBef>
                <a:spcPts val="800"/>
              </a:spcBef>
            </a:pPr>
            <a:r>
              <a:rPr lang="en-US" dirty="0">
                <a:solidFill>
                  <a:srgbClr val="003C71"/>
                </a:solidFill>
              </a:rPr>
              <a:t>Open source</a:t>
            </a:r>
          </a:p>
        </p:txBody>
      </p:sp>
    </p:spTree>
    <p:extLst>
      <p:ext uri="{BB962C8B-B14F-4D97-AF65-F5344CB8AC3E}">
        <p14:creationId xmlns:p14="http://schemas.microsoft.com/office/powerpoint/2010/main" val="465851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551948" y="3128816"/>
            <a:ext cx="4150880" cy="1347458"/>
            <a:chOff x="300788" y="1488772"/>
            <a:chExt cx="5534506" cy="1796611"/>
          </a:xfrm>
        </p:grpSpPr>
        <p:sp>
          <p:nvSpPr>
            <p:cNvPr id="18" name="Rectangle 17"/>
            <p:cNvSpPr/>
            <p:nvPr/>
          </p:nvSpPr>
          <p:spPr>
            <a:xfrm>
              <a:off x="3189077" y="2916051"/>
              <a:ext cx="2646217" cy="369332"/>
            </a:xfrm>
            <a:prstGeom prst="rect">
              <a:avLst/>
            </a:prstGeom>
          </p:spPr>
          <p:txBody>
            <a:bodyPr wrap="square">
              <a:spAutoFit/>
            </a:bodyPr>
            <a:lstStyle/>
            <a:p>
              <a:pPr algn="ctr"/>
              <a:r>
                <a:rPr lang="en-US" sz="1200" b="1" dirty="0" err="1"/>
                <a:t>aferrerDev</a:t>
              </a:r>
              <a:r>
                <a:rPr lang="en-US" sz="1200" b="1" dirty="0"/>
                <a:t> @</a:t>
              </a:r>
              <a:r>
                <a:rPr lang="en-US" sz="1200" b="1" dirty="0" err="1" smtClean="0"/>
                <a:t>aferrerDev</a:t>
              </a:r>
              <a:endParaRPr lang="en-US" sz="1200" b="1" dirty="0"/>
            </a:p>
          </p:txBody>
        </p:sp>
        <p:sp>
          <p:nvSpPr>
            <p:cNvPr id="19" name="Rounded Rectangular Callout 18"/>
            <p:cNvSpPr/>
            <p:nvPr/>
          </p:nvSpPr>
          <p:spPr>
            <a:xfrm>
              <a:off x="300788" y="1488772"/>
              <a:ext cx="4632502" cy="1115504"/>
            </a:xfrm>
            <a:prstGeom prst="wedgeRoundRectCallout">
              <a:avLst>
                <a:gd name="adj1" fmla="val 35186"/>
                <a:gd name="adj2" fmla="val 73286"/>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hlinkClick r:id="rId3"/>
                </a:rPr>
                <a:t>@</a:t>
              </a:r>
              <a:r>
                <a:rPr lang="en-US" sz="1200" b="1" dirty="0" err="1">
                  <a:hlinkClick r:id="rId3"/>
                </a:rPr>
                <a:t>Ionicframework</a:t>
              </a:r>
              <a:r>
                <a:rPr lang="en-US" sz="1200" b="1" dirty="0"/>
                <a:t> </a:t>
              </a:r>
              <a:r>
                <a:rPr lang="en-US" sz="1200" b="1" dirty="0">
                  <a:hlinkClick r:id="rId4"/>
                </a:rPr>
                <a:t>@xwalk_project</a:t>
              </a:r>
              <a:r>
                <a:rPr lang="en-US" sz="1200" b="1" dirty="0">
                  <a:solidFill>
                    <a:schemeClr val="tx1"/>
                  </a:solidFill>
                </a:rPr>
                <a:t> It's much easier now to debug my </a:t>
              </a:r>
              <a:r>
                <a:rPr lang="en-US" sz="1200" b="1" dirty="0">
                  <a:hlinkClick r:id="rId5"/>
                </a:rPr>
                <a:t>#Ionic</a:t>
              </a:r>
              <a:r>
                <a:rPr lang="en-US" sz="1200" b="1" dirty="0"/>
                <a:t> </a:t>
              </a:r>
              <a:r>
                <a:rPr lang="en-US" sz="1200" b="1" dirty="0">
                  <a:hlinkClick r:id="rId6"/>
                </a:rPr>
                <a:t>#apps</a:t>
              </a:r>
              <a:r>
                <a:rPr lang="en-US" sz="1200" b="1" dirty="0"/>
                <a:t> </a:t>
              </a:r>
              <a:r>
                <a:rPr lang="en-US" sz="1200" b="1" dirty="0">
                  <a:solidFill>
                    <a:schemeClr val="tx1"/>
                  </a:solidFill>
                </a:rPr>
                <a:t>using </a:t>
              </a:r>
              <a:r>
                <a:rPr lang="en-US" sz="1200" b="1" dirty="0">
                  <a:hlinkClick r:id="rId7"/>
                </a:rPr>
                <a:t>@</a:t>
              </a:r>
              <a:r>
                <a:rPr lang="en-US" sz="1200" b="1" dirty="0" err="1">
                  <a:hlinkClick r:id="rId7"/>
                </a:rPr>
                <a:t>googlechrome</a:t>
              </a:r>
              <a:r>
                <a:rPr lang="en-US" sz="1200" b="1" dirty="0"/>
                <a:t> </a:t>
              </a:r>
              <a:r>
                <a:rPr lang="en-US" sz="1200" b="1" dirty="0">
                  <a:solidFill>
                    <a:schemeClr val="tx1"/>
                  </a:solidFill>
                </a:rPr>
                <a:t>Dev Tools in my browser.</a:t>
              </a:r>
            </a:p>
          </p:txBody>
        </p:sp>
      </p:grpSp>
      <p:grpSp>
        <p:nvGrpSpPr>
          <p:cNvPr id="20" name="Group 19"/>
          <p:cNvGrpSpPr/>
          <p:nvPr/>
        </p:nvGrpSpPr>
        <p:grpSpPr>
          <a:xfrm>
            <a:off x="319649" y="1324930"/>
            <a:ext cx="4150887" cy="1532124"/>
            <a:chOff x="300787" y="1488772"/>
            <a:chExt cx="5534514" cy="2042832"/>
          </a:xfrm>
        </p:grpSpPr>
        <p:sp>
          <p:nvSpPr>
            <p:cNvPr id="21" name="Rectangle 20"/>
            <p:cNvSpPr/>
            <p:nvPr/>
          </p:nvSpPr>
          <p:spPr>
            <a:xfrm>
              <a:off x="3068043" y="2916051"/>
              <a:ext cx="2767258" cy="615553"/>
            </a:xfrm>
            <a:prstGeom prst="rect">
              <a:avLst/>
            </a:prstGeom>
          </p:spPr>
          <p:txBody>
            <a:bodyPr wrap="square">
              <a:spAutoFit/>
            </a:bodyPr>
            <a:lstStyle/>
            <a:p>
              <a:pPr algn="ctr"/>
              <a:r>
                <a:rPr lang="en-US" sz="1200" b="1" dirty="0"/>
                <a:t>Mozart </a:t>
              </a:r>
              <a:r>
                <a:rPr lang="en-US" sz="1200" b="1" dirty="0" err="1"/>
                <a:t>Diniz</a:t>
              </a:r>
              <a:r>
                <a:rPr lang="en-US" sz="1200" b="1" dirty="0"/>
                <a:t> @</a:t>
              </a:r>
              <a:r>
                <a:rPr lang="en-US" sz="1200" b="1" dirty="0" err="1"/>
                <a:t>mozartdiniz</a:t>
              </a:r>
              <a:endParaRPr lang="en-US" sz="1200" b="1" dirty="0"/>
            </a:p>
          </p:txBody>
        </p:sp>
        <p:sp>
          <p:nvSpPr>
            <p:cNvPr id="22" name="Rounded Rectangular Callout 21"/>
            <p:cNvSpPr/>
            <p:nvPr/>
          </p:nvSpPr>
          <p:spPr>
            <a:xfrm>
              <a:off x="300787" y="1488772"/>
              <a:ext cx="4962032" cy="1115504"/>
            </a:xfrm>
            <a:prstGeom prst="wedgeRoundRectCallout">
              <a:avLst>
                <a:gd name="adj1" fmla="val 35186"/>
                <a:gd name="adj2" fmla="val 73286"/>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hlinkClick r:id="rId4"/>
                </a:rPr>
                <a:t>@xwalk_project</a:t>
              </a:r>
              <a:r>
                <a:rPr lang="en-US" sz="1200" b="1" dirty="0"/>
                <a:t> </a:t>
              </a:r>
              <a:r>
                <a:rPr lang="en-US" sz="1200" b="1" dirty="0">
                  <a:solidFill>
                    <a:schemeClr val="tx1"/>
                  </a:solidFill>
                </a:rPr>
                <a:t>I replaced my regular cordova project to Crosswalk and now everything works much better in all devices! *--* </a:t>
              </a:r>
              <a:r>
                <a:rPr lang="en-US" sz="1200" b="1" dirty="0">
                  <a:hlinkClick r:id="rId8"/>
                </a:rPr>
                <a:t>#html5</a:t>
              </a:r>
              <a:r>
                <a:rPr lang="en-US" sz="1200" b="1" dirty="0"/>
                <a:t> </a:t>
              </a:r>
              <a:r>
                <a:rPr lang="en-US" sz="1200" b="1" dirty="0">
                  <a:hlinkClick r:id="rId9"/>
                </a:rPr>
                <a:t>#mobile</a:t>
              </a:r>
              <a:endParaRPr lang="en-US" sz="1200" b="1" dirty="0"/>
            </a:p>
          </p:txBody>
        </p:sp>
      </p:grpSp>
      <p:grpSp>
        <p:nvGrpSpPr>
          <p:cNvPr id="28" name="Group 27"/>
          <p:cNvGrpSpPr/>
          <p:nvPr/>
        </p:nvGrpSpPr>
        <p:grpSpPr>
          <a:xfrm>
            <a:off x="4702828" y="1324929"/>
            <a:ext cx="4150881" cy="1532125"/>
            <a:chOff x="300787" y="1488772"/>
            <a:chExt cx="5534508" cy="2042833"/>
          </a:xfrm>
        </p:grpSpPr>
        <p:sp>
          <p:nvSpPr>
            <p:cNvPr id="29" name="Rectangle 28"/>
            <p:cNvSpPr/>
            <p:nvPr/>
          </p:nvSpPr>
          <p:spPr>
            <a:xfrm>
              <a:off x="1553895" y="2916052"/>
              <a:ext cx="4281400" cy="615553"/>
            </a:xfrm>
            <a:prstGeom prst="rect">
              <a:avLst/>
            </a:prstGeom>
          </p:spPr>
          <p:txBody>
            <a:bodyPr wrap="square">
              <a:spAutoFit/>
            </a:bodyPr>
            <a:lstStyle/>
            <a:p>
              <a:pPr lvl="0" algn="r" fontAlgn="base">
                <a:spcBef>
                  <a:spcPct val="0"/>
                </a:spcBef>
                <a:spcAft>
                  <a:spcPct val="0"/>
                </a:spcAft>
              </a:pPr>
              <a:r>
                <a:rPr lang="en-US" sz="1200" b="1" dirty="0"/>
                <a:t>Ashley </a:t>
              </a:r>
              <a:r>
                <a:rPr lang="en-US" sz="1200" b="1" dirty="0" err="1" smtClean="0"/>
                <a:t>Gullen</a:t>
              </a:r>
              <a:r>
                <a:rPr lang="en-US" sz="1200" b="1" dirty="0" smtClean="0"/>
                <a:t> </a:t>
              </a:r>
            </a:p>
            <a:p>
              <a:pPr lvl="0" algn="r" fontAlgn="base">
                <a:spcBef>
                  <a:spcPct val="0"/>
                </a:spcBef>
                <a:spcAft>
                  <a:spcPct val="0"/>
                </a:spcAft>
              </a:pPr>
              <a:r>
                <a:rPr lang="en-US" sz="1200" b="1" dirty="0" smtClean="0"/>
                <a:t>Creator </a:t>
              </a:r>
              <a:r>
                <a:rPr lang="en-US" sz="1200" b="1" dirty="0"/>
                <a:t>of the Construct 2 game engine</a:t>
              </a:r>
              <a:endParaRPr lang="en-US" altLang="en-US" sz="1200" b="1" dirty="0">
                <a:cs typeface="Arial" pitchFamily="34" charset="0"/>
              </a:endParaRPr>
            </a:p>
          </p:txBody>
        </p:sp>
        <p:sp>
          <p:nvSpPr>
            <p:cNvPr id="30" name="Rounded Rectangular Callout 29"/>
            <p:cNvSpPr/>
            <p:nvPr/>
          </p:nvSpPr>
          <p:spPr>
            <a:xfrm>
              <a:off x="300787" y="1488772"/>
              <a:ext cx="4962032" cy="1115504"/>
            </a:xfrm>
            <a:prstGeom prst="wedgeRoundRectCallout">
              <a:avLst>
                <a:gd name="adj1" fmla="val 35186"/>
                <a:gd name="adj2" fmla="val 73286"/>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en-US" sz="1200" b="1" dirty="0">
                  <a:solidFill>
                    <a:schemeClr val="tx1"/>
                  </a:solidFill>
                  <a:cs typeface="Arial" pitchFamily="34" charset="0"/>
                </a:rPr>
                <a:t>The Crosswalk Project looks like the new, best way to publish HTML5 content to Android</a:t>
              </a:r>
              <a:r>
                <a:rPr lang="en-US" altLang="en-US" sz="1200" b="1" dirty="0" smtClean="0">
                  <a:solidFill>
                    <a:schemeClr val="tx1"/>
                  </a:solidFill>
                  <a:cs typeface="Arial" pitchFamily="34" charset="0"/>
                </a:rPr>
                <a:t>.</a:t>
              </a:r>
              <a:endParaRPr lang="en-US" altLang="en-US" sz="1200" b="1" dirty="0">
                <a:solidFill>
                  <a:schemeClr val="tx1"/>
                </a:solidFill>
                <a:cs typeface="Arial" pitchFamily="34" charset="0"/>
              </a:endParaRPr>
            </a:p>
          </p:txBody>
        </p:sp>
      </p:grpSp>
      <p:grpSp>
        <p:nvGrpSpPr>
          <p:cNvPr id="31" name="Group 30"/>
          <p:cNvGrpSpPr/>
          <p:nvPr/>
        </p:nvGrpSpPr>
        <p:grpSpPr>
          <a:xfrm>
            <a:off x="4702828" y="3147348"/>
            <a:ext cx="4150880" cy="1532124"/>
            <a:chOff x="300787" y="1488772"/>
            <a:chExt cx="5534507" cy="2042832"/>
          </a:xfrm>
        </p:grpSpPr>
        <p:sp>
          <p:nvSpPr>
            <p:cNvPr id="32" name="Rectangle 31"/>
            <p:cNvSpPr/>
            <p:nvPr/>
          </p:nvSpPr>
          <p:spPr>
            <a:xfrm>
              <a:off x="2781803" y="2916051"/>
              <a:ext cx="3053491" cy="615553"/>
            </a:xfrm>
            <a:prstGeom prst="rect">
              <a:avLst/>
            </a:prstGeom>
          </p:spPr>
          <p:txBody>
            <a:bodyPr wrap="square">
              <a:spAutoFit/>
            </a:bodyPr>
            <a:lstStyle/>
            <a:p>
              <a:r>
                <a:rPr lang="en-US" sz="1200" b="1" dirty="0"/>
                <a:t>David </a:t>
              </a:r>
              <a:r>
                <a:rPr lang="en-US" sz="1200" b="1" dirty="0" err="1"/>
                <a:t>Yarham</a:t>
              </a:r>
              <a:r>
                <a:rPr lang="en-US" sz="1200" b="1" dirty="0"/>
                <a:t> @</a:t>
              </a:r>
              <a:r>
                <a:rPr lang="en-US" sz="1200" b="1" dirty="0" err="1" smtClean="0"/>
                <a:t>davidyarham</a:t>
              </a:r>
              <a:endParaRPr lang="en-US" sz="1200" b="1" dirty="0"/>
            </a:p>
          </p:txBody>
        </p:sp>
        <p:sp>
          <p:nvSpPr>
            <p:cNvPr id="33" name="Rounded Rectangular Callout 32"/>
            <p:cNvSpPr/>
            <p:nvPr/>
          </p:nvSpPr>
          <p:spPr>
            <a:xfrm>
              <a:off x="300787" y="1488772"/>
              <a:ext cx="4962032" cy="1115504"/>
            </a:xfrm>
            <a:prstGeom prst="wedgeRoundRectCallout">
              <a:avLst>
                <a:gd name="adj1" fmla="val 35186"/>
                <a:gd name="adj2" fmla="val 73286"/>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I am very confident in my hybrid project now :) </a:t>
              </a:r>
              <a:r>
                <a:rPr lang="en-US" sz="1200" b="1" dirty="0">
                  <a:hlinkClick r:id="rId4"/>
                </a:rPr>
                <a:t>@xwalk_project</a:t>
              </a:r>
              <a:endParaRPr lang="en-US" sz="1200" b="1" dirty="0"/>
            </a:p>
          </p:txBody>
        </p:sp>
      </p:grpSp>
      <p:grpSp>
        <p:nvGrpSpPr>
          <p:cNvPr id="37" name="Group 36"/>
          <p:cNvGrpSpPr/>
          <p:nvPr/>
        </p:nvGrpSpPr>
        <p:grpSpPr>
          <a:xfrm>
            <a:off x="188813" y="1324528"/>
            <a:ext cx="4294810" cy="1496029"/>
            <a:chOff x="590161" y="1488772"/>
            <a:chExt cx="5726413" cy="1994705"/>
          </a:xfrm>
        </p:grpSpPr>
        <p:sp>
          <p:nvSpPr>
            <p:cNvPr id="38" name="Rectangle 37"/>
            <p:cNvSpPr/>
            <p:nvPr/>
          </p:nvSpPr>
          <p:spPr>
            <a:xfrm>
              <a:off x="3121216" y="2867924"/>
              <a:ext cx="3195358" cy="615553"/>
            </a:xfrm>
            <a:prstGeom prst="rect">
              <a:avLst/>
            </a:prstGeom>
          </p:spPr>
          <p:txBody>
            <a:bodyPr wrap="square">
              <a:spAutoFit/>
            </a:bodyPr>
            <a:lstStyle/>
            <a:p>
              <a:pPr algn="r" eaLnBrk="0" fontAlgn="base" hangingPunct="0">
                <a:spcBef>
                  <a:spcPct val="0"/>
                </a:spcBef>
                <a:spcAft>
                  <a:spcPct val="0"/>
                </a:spcAft>
              </a:pPr>
              <a:r>
                <a:rPr lang="en-US" altLang="en-US" sz="1200" b="1" dirty="0">
                  <a:cs typeface="Arial" pitchFamily="34" charset="0"/>
                </a:rPr>
                <a:t>Max </a:t>
              </a:r>
              <a:r>
                <a:rPr lang="en-US" altLang="en-US" sz="1200" b="1" dirty="0" err="1" smtClean="0">
                  <a:cs typeface="Arial" pitchFamily="34" charset="0"/>
                </a:rPr>
                <a:t>Woghiren</a:t>
              </a:r>
              <a:r>
                <a:rPr lang="en-US" altLang="en-US" sz="1200" b="1" dirty="0" smtClean="0">
                  <a:cs typeface="Arial" pitchFamily="34" charset="0"/>
                </a:rPr>
                <a:t> </a:t>
              </a:r>
            </a:p>
            <a:p>
              <a:pPr algn="r" eaLnBrk="0" fontAlgn="base" hangingPunct="0">
                <a:spcBef>
                  <a:spcPct val="0"/>
                </a:spcBef>
                <a:spcAft>
                  <a:spcPct val="0"/>
                </a:spcAft>
              </a:pPr>
              <a:r>
                <a:rPr lang="en-US" altLang="en-US" sz="1200" b="1" dirty="0" smtClean="0">
                  <a:cs typeface="Arial" pitchFamily="34" charset="0"/>
                </a:rPr>
                <a:t>Software </a:t>
              </a:r>
              <a:r>
                <a:rPr lang="en-US" altLang="en-US" sz="1200" b="1" dirty="0">
                  <a:cs typeface="Arial" pitchFamily="34" charset="0"/>
                </a:rPr>
                <a:t>Engineer @ Google </a:t>
              </a:r>
            </a:p>
          </p:txBody>
        </p:sp>
        <p:sp>
          <p:nvSpPr>
            <p:cNvPr id="39" name="Rounded Rectangular Callout 38"/>
            <p:cNvSpPr/>
            <p:nvPr/>
          </p:nvSpPr>
          <p:spPr>
            <a:xfrm>
              <a:off x="590161" y="1488772"/>
              <a:ext cx="5186133" cy="1115504"/>
            </a:xfrm>
            <a:prstGeom prst="wedgeRoundRectCallout">
              <a:avLst>
                <a:gd name="adj1" fmla="val 35186"/>
                <a:gd name="adj2" fmla="val 73286"/>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r>
                <a:rPr lang="en-US" altLang="en-US" sz="1200" b="1" dirty="0">
                  <a:solidFill>
                    <a:schemeClr val="tx1"/>
                  </a:solidFill>
                  <a:cs typeface="Arial" pitchFamily="34" charset="0"/>
                </a:rPr>
                <a:t>It’s finally possible to build hybrid apps that use a modern web view and run on almost every Android </a:t>
              </a:r>
              <a:r>
                <a:rPr lang="en-US" altLang="en-US" sz="1200" b="1" dirty="0" smtClean="0">
                  <a:solidFill>
                    <a:schemeClr val="tx1"/>
                  </a:solidFill>
                  <a:cs typeface="Arial" pitchFamily="34" charset="0"/>
                </a:rPr>
                <a:t>device </a:t>
              </a:r>
              <a:r>
                <a:rPr lang="en-US" altLang="en-US" sz="1200" b="1" dirty="0">
                  <a:solidFill>
                    <a:schemeClr val="tx1"/>
                  </a:solidFill>
                  <a:cs typeface="Arial" pitchFamily="34" charset="0"/>
                </a:rPr>
                <a:t>released within the past three years.</a:t>
              </a:r>
            </a:p>
          </p:txBody>
        </p:sp>
      </p:grpSp>
      <p:grpSp>
        <p:nvGrpSpPr>
          <p:cNvPr id="44" name="Group 43"/>
          <p:cNvGrpSpPr/>
          <p:nvPr/>
        </p:nvGrpSpPr>
        <p:grpSpPr>
          <a:xfrm>
            <a:off x="175645" y="3045495"/>
            <a:ext cx="4511841" cy="1579349"/>
            <a:chOff x="300786" y="1377678"/>
            <a:chExt cx="6015788" cy="2105798"/>
          </a:xfrm>
        </p:grpSpPr>
        <p:sp>
          <p:nvSpPr>
            <p:cNvPr id="45" name="Rectangle 44"/>
            <p:cNvSpPr/>
            <p:nvPr/>
          </p:nvSpPr>
          <p:spPr>
            <a:xfrm>
              <a:off x="3121215" y="2867923"/>
              <a:ext cx="3195359" cy="615553"/>
            </a:xfrm>
            <a:prstGeom prst="rect">
              <a:avLst/>
            </a:prstGeom>
          </p:spPr>
          <p:txBody>
            <a:bodyPr wrap="square">
              <a:spAutoFit/>
            </a:bodyPr>
            <a:lstStyle/>
            <a:p>
              <a:r>
                <a:rPr lang="en-US" sz="1200" b="1" dirty="0"/>
                <a:t>Chris </a:t>
              </a:r>
              <a:r>
                <a:rPr lang="en-US" sz="1200" b="1" dirty="0" smtClean="0"/>
                <a:t>Wheatley @</a:t>
              </a:r>
              <a:r>
                <a:rPr lang="en-US" sz="1200" b="1" dirty="0" err="1" smtClean="0"/>
                <a:t>swirlycheetah</a:t>
              </a:r>
              <a:r>
                <a:rPr lang="en-US" sz="1200" b="1" dirty="0" smtClean="0"/>
                <a:t> </a:t>
              </a:r>
              <a:endParaRPr lang="en-US" sz="1200" b="1" dirty="0"/>
            </a:p>
          </p:txBody>
        </p:sp>
        <p:sp>
          <p:nvSpPr>
            <p:cNvPr id="46" name="Rounded Rectangular Callout 45"/>
            <p:cNvSpPr/>
            <p:nvPr/>
          </p:nvSpPr>
          <p:spPr>
            <a:xfrm>
              <a:off x="300786" y="1377678"/>
              <a:ext cx="5623769" cy="1226598"/>
            </a:xfrm>
            <a:prstGeom prst="wedgeRoundRectCallout">
              <a:avLst>
                <a:gd name="adj1" fmla="val 35186"/>
                <a:gd name="adj2" fmla="val 73286"/>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10x </a:t>
              </a:r>
              <a:r>
                <a:rPr lang="en-US" sz="1200" b="1" dirty="0" err="1">
                  <a:solidFill>
                    <a:schemeClr val="tx1"/>
                  </a:solidFill>
                </a:rPr>
                <a:t>perf</a:t>
              </a:r>
              <a:r>
                <a:rPr lang="en-US" sz="1200" b="1" dirty="0">
                  <a:solidFill>
                    <a:schemeClr val="tx1"/>
                  </a:solidFill>
                </a:rPr>
                <a:t> improvement for hybrid apps on Android 4.0-4.3 for 15mb with </a:t>
              </a:r>
              <a:r>
                <a:rPr lang="en-US" sz="1200" b="1" dirty="0">
                  <a:hlinkClick r:id="rId4"/>
                </a:rPr>
                <a:t>@xwalk_project</a:t>
              </a:r>
              <a:r>
                <a:rPr lang="en-US" sz="1200" b="1" dirty="0"/>
                <a:t>. </a:t>
              </a:r>
              <a:r>
                <a:rPr lang="en-US" sz="1200" b="1" dirty="0">
                  <a:solidFill>
                    <a:schemeClr val="tx1"/>
                  </a:solidFill>
                </a:rPr>
                <a:t>Seems</a:t>
              </a:r>
              <a:r>
                <a:rPr lang="en-US" sz="1200" b="1" dirty="0"/>
                <a:t> </a:t>
              </a:r>
              <a:r>
                <a:rPr lang="en-US" sz="1200" b="1" dirty="0">
                  <a:solidFill>
                    <a:schemeClr val="tx1"/>
                  </a:solidFill>
                </a:rPr>
                <a:t>well worth it to me. </a:t>
              </a:r>
              <a:r>
                <a:rPr lang="en-US" sz="1200" b="1" dirty="0">
                  <a:hlinkClick r:id="rId10" tooltip="http://ionicframework.com/blog/crosswalk-comes-to-ionic/"/>
                </a:rPr>
                <a:t>http://ionicframework.com/blog/crosswalk-comes-to-ionic/ …</a:t>
              </a:r>
              <a:endParaRPr lang="en-US" sz="1200" b="1" dirty="0"/>
            </a:p>
          </p:txBody>
        </p:sp>
      </p:grpSp>
      <p:grpSp>
        <p:nvGrpSpPr>
          <p:cNvPr id="47" name="Group 46"/>
          <p:cNvGrpSpPr/>
          <p:nvPr/>
        </p:nvGrpSpPr>
        <p:grpSpPr>
          <a:xfrm>
            <a:off x="5044477" y="3147349"/>
            <a:ext cx="3790238" cy="1311362"/>
            <a:chOff x="776774" y="1488772"/>
            <a:chExt cx="5053650" cy="1748483"/>
          </a:xfrm>
        </p:grpSpPr>
        <p:sp>
          <p:nvSpPr>
            <p:cNvPr id="48" name="Rectangle 47"/>
            <p:cNvSpPr/>
            <p:nvPr/>
          </p:nvSpPr>
          <p:spPr>
            <a:xfrm>
              <a:off x="2635064" y="2867923"/>
              <a:ext cx="3195360" cy="369332"/>
            </a:xfrm>
            <a:prstGeom prst="rect">
              <a:avLst/>
            </a:prstGeom>
          </p:spPr>
          <p:txBody>
            <a:bodyPr wrap="square">
              <a:spAutoFit/>
            </a:bodyPr>
            <a:lstStyle/>
            <a:p>
              <a:pPr algn="r" eaLnBrk="0" fontAlgn="base" hangingPunct="0">
                <a:spcBef>
                  <a:spcPct val="0"/>
                </a:spcBef>
                <a:spcAft>
                  <a:spcPct val="0"/>
                </a:spcAft>
              </a:pPr>
              <a:r>
                <a:rPr lang="en-US" altLang="en-US" sz="1200" b="1" dirty="0" err="1" smtClean="0">
                  <a:cs typeface="Arial" pitchFamily="34" charset="0"/>
                </a:rPr>
                <a:t>Remzi</a:t>
              </a:r>
              <a:r>
                <a:rPr lang="en-US" altLang="en-US" sz="1200" b="1" dirty="0" smtClean="0">
                  <a:cs typeface="Arial" pitchFamily="34" charset="0"/>
                </a:rPr>
                <a:t> </a:t>
              </a:r>
              <a:r>
                <a:rPr lang="en-US" altLang="en-US" sz="1200" b="1" dirty="0" err="1">
                  <a:cs typeface="Arial" pitchFamily="34" charset="0"/>
                </a:rPr>
                <a:t>Cavdar</a:t>
              </a:r>
              <a:r>
                <a:rPr lang="en-US" altLang="en-US" sz="1200" b="1" dirty="0">
                  <a:cs typeface="Arial" pitchFamily="34" charset="0"/>
                </a:rPr>
                <a:t> </a:t>
              </a:r>
              <a:r>
                <a:rPr lang="en-US" altLang="en-US" sz="1200" b="1" dirty="0" smtClean="0">
                  <a:cs typeface="Arial" pitchFamily="34" charset="0"/>
                </a:rPr>
                <a:t>@ </a:t>
              </a:r>
              <a:r>
                <a:rPr lang="en-US" altLang="en-US" sz="1200" b="1" dirty="0" err="1" smtClean="0">
                  <a:cs typeface="Arial" pitchFamily="34" charset="0"/>
                </a:rPr>
                <a:t>remzicavdar</a:t>
              </a:r>
              <a:endParaRPr lang="en-US" altLang="en-US" sz="1200" b="1" dirty="0">
                <a:cs typeface="Arial" pitchFamily="34" charset="0"/>
              </a:endParaRPr>
            </a:p>
          </p:txBody>
        </p:sp>
        <p:sp>
          <p:nvSpPr>
            <p:cNvPr id="49" name="Rounded Rectangular Callout 48"/>
            <p:cNvSpPr/>
            <p:nvPr/>
          </p:nvSpPr>
          <p:spPr>
            <a:xfrm>
              <a:off x="776774" y="1488772"/>
              <a:ext cx="4797975" cy="1115504"/>
            </a:xfrm>
            <a:prstGeom prst="wedgeRoundRectCallout">
              <a:avLst>
                <a:gd name="adj1" fmla="val 35186"/>
                <a:gd name="adj2" fmla="val 73286"/>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0" fontAlgn="base" hangingPunct="0">
                <a:spcBef>
                  <a:spcPct val="0"/>
                </a:spcBef>
                <a:spcAft>
                  <a:spcPct val="0"/>
                </a:spcAft>
              </a:pPr>
              <a:r>
                <a:rPr lang="en-US" altLang="en-US" sz="1200" b="1" dirty="0">
                  <a:solidFill>
                    <a:schemeClr val="tx1"/>
                  </a:solidFill>
                  <a:cs typeface="Arial" pitchFamily="34" charset="0"/>
                  <a:hlinkClick r:id="rId4"/>
                </a:rPr>
                <a:t>@xwalk_project</a:t>
              </a:r>
              <a:r>
                <a:rPr lang="en-US" altLang="en-US" sz="1200" b="1" dirty="0">
                  <a:solidFill>
                    <a:schemeClr val="tx1"/>
                  </a:solidFill>
                  <a:cs typeface="Arial" pitchFamily="34" charset="0"/>
                </a:rPr>
                <a:t> Finally something that works</a:t>
              </a:r>
              <a:r>
                <a:rPr lang="en-US" altLang="en-US" sz="1200" b="1" dirty="0" smtClean="0">
                  <a:solidFill>
                    <a:schemeClr val="tx1"/>
                  </a:solidFill>
                  <a:cs typeface="Arial" pitchFamily="34" charset="0"/>
                </a:rPr>
                <a:t>!</a:t>
              </a:r>
              <a:endParaRPr lang="en-US" altLang="en-US" sz="1200" b="1" dirty="0">
                <a:solidFill>
                  <a:schemeClr val="tx1"/>
                </a:solidFill>
                <a:cs typeface="Arial" pitchFamily="34" charset="0"/>
              </a:endParaRPr>
            </a:p>
          </p:txBody>
        </p:sp>
      </p:grpSp>
      <p:grpSp>
        <p:nvGrpSpPr>
          <p:cNvPr id="40" name="Group 39"/>
          <p:cNvGrpSpPr/>
          <p:nvPr/>
        </p:nvGrpSpPr>
        <p:grpSpPr>
          <a:xfrm>
            <a:off x="4668689" y="1326400"/>
            <a:ext cx="4374937" cy="1311362"/>
            <a:chOff x="483325" y="1488772"/>
            <a:chExt cx="5833249" cy="1748483"/>
          </a:xfrm>
        </p:grpSpPr>
        <p:sp>
          <p:nvSpPr>
            <p:cNvPr id="41" name="Rectangle 40"/>
            <p:cNvSpPr/>
            <p:nvPr/>
          </p:nvSpPr>
          <p:spPr>
            <a:xfrm>
              <a:off x="3121216" y="2867923"/>
              <a:ext cx="3195358" cy="369332"/>
            </a:xfrm>
            <a:prstGeom prst="rect">
              <a:avLst/>
            </a:prstGeom>
          </p:spPr>
          <p:txBody>
            <a:bodyPr wrap="square">
              <a:spAutoFit/>
            </a:bodyPr>
            <a:lstStyle/>
            <a:p>
              <a:pPr algn="r"/>
              <a:r>
                <a:rPr lang="en-US" sz="1200" b="1" dirty="0"/>
                <a:t>Joe </a:t>
              </a:r>
              <a:r>
                <a:rPr lang="en-US" sz="1200" b="1" dirty="0" smtClean="0"/>
                <a:t>Buckle @ </a:t>
              </a:r>
              <a:r>
                <a:rPr lang="en-US" sz="1200" b="1" dirty="0" err="1" smtClean="0"/>
                <a:t>bambattajb</a:t>
              </a:r>
              <a:endParaRPr lang="en-US" sz="1200" b="1" dirty="0"/>
            </a:p>
          </p:txBody>
        </p:sp>
        <p:sp>
          <p:nvSpPr>
            <p:cNvPr id="42" name="Rounded Rectangular Callout 41"/>
            <p:cNvSpPr/>
            <p:nvPr/>
          </p:nvSpPr>
          <p:spPr>
            <a:xfrm>
              <a:off x="483325" y="1488772"/>
              <a:ext cx="5441230" cy="1115504"/>
            </a:xfrm>
            <a:prstGeom prst="wedgeRoundRectCallout">
              <a:avLst>
                <a:gd name="adj1" fmla="val 35186"/>
                <a:gd name="adj2" fmla="val 73286"/>
                <a:gd name="adj3" fmla="val 16667"/>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a:hlinkClick r:id="rId4"/>
                </a:rPr>
                <a:t>@xwalk_project</a:t>
              </a:r>
              <a:r>
                <a:rPr lang="en-US" sz="1200" b="1" dirty="0"/>
                <a:t> </a:t>
              </a:r>
              <a:r>
                <a:rPr lang="en-US" sz="1200" b="1" dirty="0">
                  <a:solidFill>
                    <a:schemeClr val="tx1"/>
                  </a:solidFill>
                </a:rPr>
                <a:t>that's some awesome kit you're </a:t>
              </a:r>
              <a:r>
                <a:rPr lang="en-US" sz="1200" b="1" dirty="0" smtClean="0">
                  <a:solidFill>
                    <a:schemeClr val="tx1"/>
                  </a:solidFill>
                </a:rPr>
                <a:t>building there </a:t>
              </a:r>
              <a:r>
                <a:rPr lang="en-US" sz="1200" b="1" dirty="0">
                  <a:solidFill>
                    <a:schemeClr val="tx1"/>
                  </a:solidFill>
                </a:rPr>
                <a:t>guys. Just factored it into a </a:t>
              </a:r>
              <a:r>
                <a:rPr lang="en-US" sz="1200" b="1" dirty="0">
                  <a:hlinkClick r:id="rId11"/>
                </a:rPr>
                <a:t>@meteorjs</a:t>
              </a:r>
              <a:r>
                <a:rPr lang="en-US" sz="1200" b="1" dirty="0"/>
                <a:t> </a:t>
              </a:r>
              <a:r>
                <a:rPr lang="en-US" sz="1200" b="1" dirty="0">
                  <a:solidFill>
                    <a:schemeClr val="tx1"/>
                  </a:solidFill>
                </a:rPr>
                <a:t>app</a:t>
              </a:r>
              <a:r>
                <a:rPr lang="en-US" sz="1200" b="1" dirty="0"/>
                <a:t> </a:t>
              </a:r>
              <a:r>
                <a:rPr lang="en-US" sz="1200" b="1" dirty="0">
                  <a:solidFill>
                    <a:schemeClr val="tx1"/>
                  </a:solidFill>
                </a:rPr>
                <a:t>and Android </a:t>
              </a:r>
              <a:r>
                <a:rPr lang="en-US" sz="1200" b="1" dirty="0" err="1">
                  <a:solidFill>
                    <a:schemeClr val="tx1"/>
                  </a:solidFill>
                </a:rPr>
                <a:t>perf</a:t>
              </a:r>
              <a:r>
                <a:rPr lang="en-US" sz="1200" b="1" dirty="0">
                  <a:solidFill>
                    <a:schemeClr val="tx1"/>
                  </a:solidFill>
                </a:rPr>
                <a:t> greatly improved.</a:t>
              </a:r>
            </a:p>
          </p:txBody>
        </p:sp>
      </p:grpSp>
      <p:pic>
        <p:nvPicPr>
          <p:cNvPr id="51" name="Picture 5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711349" y="223169"/>
            <a:ext cx="3495961" cy="983210"/>
          </a:xfrm>
          <a:prstGeom prst="rect">
            <a:avLst/>
          </a:prstGeom>
        </p:spPr>
      </p:pic>
    </p:spTree>
    <p:extLst>
      <p:ext uri="{BB962C8B-B14F-4D97-AF65-F5344CB8AC3E}">
        <p14:creationId xmlns:p14="http://schemas.microsoft.com/office/powerpoint/2010/main" val="1039977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childTnLst>
                          </p:cTn>
                        </p:par>
                        <p:par>
                          <p:cTn id="8" fill="hold">
                            <p:stCondLst>
                              <p:cond delay="2000"/>
                            </p:stCondLst>
                            <p:childTnLst>
                              <p:par>
                                <p:cTn id="9" presetID="10" presetClass="entr" presetSubtype="0" fill="hold" nodeType="afterEffect">
                                  <p:stCondLst>
                                    <p:cond delay="300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2000"/>
                                        <p:tgtEl>
                                          <p:spTgt spid="28"/>
                                        </p:tgtEl>
                                      </p:cBhvr>
                                    </p:animEffect>
                                  </p:childTnLst>
                                </p:cTn>
                              </p:par>
                            </p:childTnLst>
                          </p:cTn>
                        </p:par>
                        <p:par>
                          <p:cTn id="12" fill="hold">
                            <p:stCondLst>
                              <p:cond delay="7000"/>
                            </p:stCondLst>
                            <p:childTnLst>
                              <p:par>
                                <p:cTn id="13" presetID="10" presetClass="entr" presetSubtype="0" fill="hold" nodeType="afterEffect">
                                  <p:stCondLst>
                                    <p:cond delay="30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2000"/>
                                        <p:tgtEl>
                                          <p:spTgt spid="17"/>
                                        </p:tgtEl>
                                      </p:cBhvr>
                                    </p:animEffect>
                                  </p:childTnLst>
                                </p:cTn>
                              </p:par>
                            </p:childTnLst>
                          </p:cTn>
                        </p:par>
                        <p:par>
                          <p:cTn id="16" fill="hold">
                            <p:stCondLst>
                              <p:cond delay="12000"/>
                            </p:stCondLst>
                            <p:childTnLst>
                              <p:par>
                                <p:cTn id="17" presetID="10" presetClass="entr" presetSubtype="0" fill="hold" nodeType="afterEffect">
                                  <p:stCondLst>
                                    <p:cond delay="300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2000"/>
                                        <p:tgtEl>
                                          <p:spTgt spid="31"/>
                                        </p:tgtEl>
                                      </p:cBhvr>
                                    </p:animEffect>
                                  </p:childTnLst>
                                </p:cTn>
                              </p:par>
                            </p:childTnLst>
                          </p:cTn>
                        </p:par>
                        <p:par>
                          <p:cTn id="20" fill="hold">
                            <p:stCondLst>
                              <p:cond delay="17000"/>
                            </p:stCondLst>
                            <p:childTnLst>
                              <p:par>
                                <p:cTn id="21" presetID="10" presetClass="exit" presetSubtype="0" fill="hold" nodeType="afterEffect">
                                  <p:stCondLst>
                                    <p:cond delay="0"/>
                                  </p:stCondLst>
                                  <p:childTnLst>
                                    <p:animEffect transition="out" filter="fade">
                                      <p:cBhvr>
                                        <p:cTn id="22" dur="1000"/>
                                        <p:tgtEl>
                                          <p:spTgt spid="20"/>
                                        </p:tgtEl>
                                      </p:cBhvr>
                                    </p:animEffect>
                                    <p:set>
                                      <p:cBhvr>
                                        <p:cTn id="23" dur="1" fill="hold">
                                          <p:stCondLst>
                                            <p:cond delay="999"/>
                                          </p:stCondLst>
                                        </p:cTn>
                                        <p:tgtEl>
                                          <p:spTgt spid="20"/>
                                        </p:tgtEl>
                                        <p:attrNameLst>
                                          <p:attrName>style.visibility</p:attrName>
                                        </p:attrNameLst>
                                      </p:cBhvr>
                                      <p:to>
                                        <p:strVal val="hidden"/>
                                      </p:to>
                                    </p:set>
                                  </p:childTnLst>
                                </p:cTn>
                              </p:par>
                            </p:childTnLst>
                          </p:cTn>
                        </p:par>
                        <p:par>
                          <p:cTn id="24" fill="hold">
                            <p:stCondLst>
                              <p:cond delay="18000"/>
                            </p:stCondLst>
                            <p:childTnLst>
                              <p:par>
                                <p:cTn id="25" presetID="10" presetClass="entr" presetSubtype="0" fill="hold" nodeType="afterEffect">
                                  <p:stCondLst>
                                    <p:cond delay="100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2000"/>
                                        <p:tgtEl>
                                          <p:spTgt spid="37"/>
                                        </p:tgtEl>
                                      </p:cBhvr>
                                    </p:animEffect>
                                  </p:childTnLst>
                                </p:cTn>
                              </p:par>
                            </p:childTnLst>
                          </p:cTn>
                        </p:par>
                        <p:par>
                          <p:cTn id="28" fill="hold">
                            <p:stCondLst>
                              <p:cond delay="21000"/>
                            </p:stCondLst>
                            <p:childTnLst>
                              <p:par>
                                <p:cTn id="29" presetID="10" presetClass="exit" presetSubtype="0" fill="hold" nodeType="afterEffect">
                                  <p:stCondLst>
                                    <p:cond delay="0"/>
                                  </p:stCondLst>
                                  <p:childTnLst>
                                    <p:animEffect transition="out" filter="fade">
                                      <p:cBhvr>
                                        <p:cTn id="30" dur="3000"/>
                                        <p:tgtEl>
                                          <p:spTgt spid="28"/>
                                        </p:tgtEl>
                                      </p:cBhvr>
                                    </p:animEffect>
                                    <p:set>
                                      <p:cBhvr>
                                        <p:cTn id="31" dur="1" fill="hold">
                                          <p:stCondLst>
                                            <p:cond delay="2999"/>
                                          </p:stCondLst>
                                        </p:cTn>
                                        <p:tgtEl>
                                          <p:spTgt spid="28"/>
                                        </p:tgtEl>
                                        <p:attrNameLst>
                                          <p:attrName>style.visibility</p:attrName>
                                        </p:attrNameLst>
                                      </p:cBhvr>
                                      <p:to>
                                        <p:strVal val="hidden"/>
                                      </p:to>
                                    </p:set>
                                  </p:childTnLst>
                                </p:cTn>
                              </p:par>
                            </p:childTnLst>
                          </p:cTn>
                        </p:par>
                        <p:par>
                          <p:cTn id="32" fill="hold">
                            <p:stCondLst>
                              <p:cond delay="24000"/>
                            </p:stCondLst>
                            <p:childTnLst>
                              <p:par>
                                <p:cTn id="33" presetID="10" presetClass="entr" presetSubtype="0" fill="hold" nodeType="afterEffect">
                                  <p:stCondLst>
                                    <p:cond delay="100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2000"/>
                                        <p:tgtEl>
                                          <p:spTgt spid="40"/>
                                        </p:tgtEl>
                                      </p:cBhvr>
                                    </p:animEffect>
                                  </p:childTnLst>
                                </p:cTn>
                              </p:par>
                            </p:childTnLst>
                          </p:cTn>
                        </p:par>
                        <p:par>
                          <p:cTn id="36" fill="hold">
                            <p:stCondLst>
                              <p:cond delay="27000"/>
                            </p:stCondLst>
                            <p:childTnLst>
                              <p:par>
                                <p:cTn id="37" presetID="10" presetClass="exit" presetSubtype="0" fill="hold" nodeType="afterEffect">
                                  <p:stCondLst>
                                    <p:cond delay="0"/>
                                  </p:stCondLst>
                                  <p:childTnLst>
                                    <p:animEffect transition="out" filter="fade">
                                      <p:cBhvr>
                                        <p:cTn id="38" dur="3000"/>
                                        <p:tgtEl>
                                          <p:spTgt spid="17"/>
                                        </p:tgtEl>
                                      </p:cBhvr>
                                    </p:animEffect>
                                    <p:set>
                                      <p:cBhvr>
                                        <p:cTn id="39" dur="1" fill="hold">
                                          <p:stCondLst>
                                            <p:cond delay="2999"/>
                                          </p:stCondLst>
                                        </p:cTn>
                                        <p:tgtEl>
                                          <p:spTgt spid="17"/>
                                        </p:tgtEl>
                                        <p:attrNameLst>
                                          <p:attrName>style.visibility</p:attrName>
                                        </p:attrNameLst>
                                      </p:cBhvr>
                                      <p:to>
                                        <p:strVal val="hidden"/>
                                      </p:to>
                                    </p:set>
                                  </p:childTnLst>
                                </p:cTn>
                              </p:par>
                            </p:childTnLst>
                          </p:cTn>
                        </p:par>
                        <p:par>
                          <p:cTn id="40" fill="hold">
                            <p:stCondLst>
                              <p:cond delay="30000"/>
                            </p:stCondLst>
                            <p:childTnLst>
                              <p:par>
                                <p:cTn id="41" presetID="10" presetClass="entr" presetSubtype="0" fill="hold" nodeType="afterEffect">
                                  <p:stCondLst>
                                    <p:cond delay="100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2000"/>
                                        <p:tgtEl>
                                          <p:spTgt spid="44"/>
                                        </p:tgtEl>
                                      </p:cBhvr>
                                    </p:animEffect>
                                  </p:childTnLst>
                                </p:cTn>
                              </p:par>
                            </p:childTnLst>
                          </p:cTn>
                        </p:par>
                        <p:par>
                          <p:cTn id="44" fill="hold">
                            <p:stCondLst>
                              <p:cond delay="33000"/>
                            </p:stCondLst>
                            <p:childTnLst>
                              <p:par>
                                <p:cTn id="45" presetID="10" presetClass="exit" presetSubtype="0" fill="hold" nodeType="afterEffect">
                                  <p:stCondLst>
                                    <p:cond delay="0"/>
                                  </p:stCondLst>
                                  <p:childTnLst>
                                    <p:animEffect transition="out" filter="fade">
                                      <p:cBhvr>
                                        <p:cTn id="46" dur="3000"/>
                                        <p:tgtEl>
                                          <p:spTgt spid="31"/>
                                        </p:tgtEl>
                                      </p:cBhvr>
                                    </p:animEffect>
                                    <p:set>
                                      <p:cBhvr>
                                        <p:cTn id="47" dur="1" fill="hold">
                                          <p:stCondLst>
                                            <p:cond delay="2999"/>
                                          </p:stCondLst>
                                        </p:cTn>
                                        <p:tgtEl>
                                          <p:spTgt spid="31"/>
                                        </p:tgtEl>
                                        <p:attrNameLst>
                                          <p:attrName>style.visibility</p:attrName>
                                        </p:attrNameLst>
                                      </p:cBhvr>
                                      <p:to>
                                        <p:strVal val="hidden"/>
                                      </p:to>
                                    </p:set>
                                  </p:childTnLst>
                                </p:cTn>
                              </p:par>
                            </p:childTnLst>
                          </p:cTn>
                        </p:par>
                        <p:par>
                          <p:cTn id="48" fill="hold">
                            <p:stCondLst>
                              <p:cond delay="36000"/>
                            </p:stCondLst>
                            <p:childTnLst>
                              <p:par>
                                <p:cTn id="49" presetID="10" presetClass="entr" presetSubtype="0" fill="hold" nodeType="afterEffect">
                                  <p:stCondLst>
                                    <p:cond delay="1000"/>
                                  </p:stCondLst>
                                  <p:childTnLst>
                                    <p:set>
                                      <p:cBhvr>
                                        <p:cTn id="50" dur="1" fill="hold">
                                          <p:stCondLst>
                                            <p:cond delay="0"/>
                                          </p:stCondLst>
                                        </p:cTn>
                                        <p:tgtEl>
                                          <p:spTgt spid="47"/>
                                        </p:tgtEl>
                                        <p:attrNameLst>
                                          <p:attrName>style.visibility</p:attrName>
                                        </p:attrNameLst>
                                      </p:cBhvr>
                                      <p:to>
                                        <p:strVal val="visible"/>
                                      </p:to>
                                    </p:set>
                                    <p:animEffect transition="in" filter="fade">
                                      <p:cBhvr>
                                        <p:cTn id="51" dur="2000"/>
                                        <p:tgtEl>
                                          <p:spTgt spid="47"/>
                                        </p:tgtEl>
                                      </p:cBhvr>
                                    </p:animEffect>
                                  </p:childTnLst>
                                </p:cTn>
                              </p:par>
                            </p:childTnLst>
                          </p:cTn>
                        </p:par>
                        <p:par>
                          <p:cTn id="52" fill="hold">
                            <p:stCondLst>
                              <p:cond delay="39000"/>
                            </p:stCondLst>
                            <p:childTnLst>
                              <p:par>
                                <p:cTn id="53" presetID="10" presetClass="exit" presetSubtype="0" fill="hold" nodeType="afterEffect">
                                  <p:stCondLst>
                                    <p:cond delay="0"/>
                                  </p:stCondLst>
                                  <p:childTnLst>
                                    <p:animEffect transition="out" filter="fade">
                                      <p:cBhvr>
                                        <p:cTn id="54" dur="2000"/>
                                        <p:tgtEl>
                                          <p:spTgt spid="37"/>
                                        </p:tgtEl>
                                      </p:cBhvr>
                                    </p:animEffect>
                                    <p:set>
                                      <p:cBhvr>
                                        <p:cTn id="55" dur="1" fill="hold">
                                          <p:stCondLst>
                                            <p:cond delay="1999"/>
                                          </p:stCondLst>
                                        </p:cTn>
                                        <p:tgtEl>
                                          <p:spTgt spid="37"/>
                                        </p:tgtEl>
                                        <p:attrNameLst>
                                          <p:attrName>style.visibility</p:attrName>
                                        </p:attrNameLst>
                                      </p:cBhvr>
                                      <p:to>
                                        <p:strVal val="hidden"/>
                                      </p:to>
                                    </p:set>
                                  </p:childTnLst>
                                </p:cTn>
                              </p:par>
                            </p:childTnLst>
                          </p:cTn>
                        </p:par>
                        <p:par>
                          <p:cTn id="56" fill="hold">
                            <p:stCondLst>
                              <p:cond delay="41000"/>
                            </p:stCondLst>
                            <p:childTnLst>
                              <p:par>
                                <p:cTn id="57" presetID="10" presetClass="exit" presetSubtype="0" fill="hold" nodeType="afterEffect">
                                  <p:stCondLst>
                                    <p:cond delay="0"/>
                                  </p:stCondLst>
                                  <p:childTnLst>
                                    <p:animEffect transition="out" filter="fade">
                                      <p:cBhvr>
                                        <p:cTn id="58" dur="2000"/>
                                        <p:tgtEl>
                                          <p:spTgt spid="40"/>
                                        </p:tgtEl>
                                      </p:cBhvr>
                                    </p:animEffect>
                                    <p:set>
                                      <p:cBhvr>
                                        <p:cTn id="59" dur="1" fill="hold">
                                          <p:stCondLst>
                                            <p:cond delay="1999"/>
                                          </p:stCondLst>
                                        </p:cTn>
                                        <p:tgtEl>
                                          <p:spTgt spid="40"/>
                                        </p:tgtEl>
                                        <p:attrNameLst>
                                          <p:attrName>style.visibility</p:attrName>
                                        </p:attrNameLst>
                                      </p:cBhvr>
                                      <p:to>
                                        <p:strVal val="hidden"/>
                                      </p:to>
                                    </p:set>
                                  </p:childTnLst>
                                </p:cTn>
                              </p:par>
                            </p:childTnLst>
                          </p:cTn>
                        </p:par>
                        <p:par>
                          <p:cTn id="60" fill="hold">
                            <p:stCondLst>
                              <p:cond delay="43000"/>
                            </p:stCondLst>
                            <p:childTnLst>
                              <p:par>
                                <p:cTn id="61" presetID="10" presetClass="exit" presetSubtype="0" fill="hold" nodeType="afterEffect">
                                  <p:stCondLst>
                                    <p:cond delay="0"/>
                                  </p:stCondLst>
                                  <p:childTnLst>
                                    <p:animEffect transition="out" filter="fade">
                                      <p:cBhvr>
                                        <p:cTn id="62" dur="2000"/>
                                        <p:tgtEl>
                                          <p:spTgt spid="44"/>
                                        </p:tgtEl>
                                      </p:cBhvr>
                                    </p:animEffect>
                                    <p:set>
                                      <p:cBhvr>
                                        <p:cTn id="63" dur="1" fill="hold">
                                          <p:stCondLst>
                                            <p:cond delay="1999"/>
                                          </p:stCondLst>
                                        </p:cTn>
                                        <p:tgtEl>
                                          <p:spTgt spid="44"/>
                                        </p:tgtEl>
                                        <p:attrNameLst>
                                          <p:attrName>style.visibility</p:attrName>
                                        </p:attrNameLst>
                                      </p:cBhvr>
                                      <p:to>
                                        <p:strVal val="hidden"/>
                                      </p:to>
                                    </p:set>
                                  </p:childTnLst>
                                </p:cTn>
                              </p:par>
                            </p:childTnLst>
                          </p:cTn>
                        </p:par>
                        <p:par>
                          <p:cTn id="64" fill="hold">
                            <p:stCondLst>
                              <p:cond delay="45000"/>
                            </p:stCondLst>
                            <p:childTnLst>
                              <p:par>
                                <p:cTn id="65" presetID="10" presetClass="exit" presetSubtype="0" fill="hold" nodeType="afterEffect">
                                  <p:stCondLst>
                                    <p:cond delay="0"/>
                                  </p:stCondLst>
                                  <p:childTnLst>
                                    <p:animEffect transition="out" filter="fade">
                                      <p:cBhvr>
                                        <p:cTn id="66" dur="2000"/>
                                        <p:tgtEl>
                                          <p:spTgt spid="47"/>
                                        </p:tgtEl>
                                      </p:cBhvr>
                                    </p:animEffect>
                                    <p:set>
                                      <p:cBhvr>
                                        <p:cTn id="67" dur="1" fill="hold">
                                          <p:stCondLst>
                                            <p:cond delay="1999"/>
                                          </p:stCondLst>
                                        </p:cTn>
                                        <p:tgtEl>
                                          <p:spTgt spid="47"/>
                                        </p:tgtEl>
                                        <p:attrNameLst>
                                          <p:attrName>style.visibility</p:attrName>
                                        </p:attrNameLst>
                                      </p:cBhvr>
                                      <p:to>
                                        <p:strVal val="hidden"/>
                                      </p:to>
                                    </p:set>
                                  </p:childTnLst>
                                </p:cTn>
                              </p:par>
                            </p:childTnLst>
                          </p:cTn>
                        </p:par>
                        <p:par>
                          <p:cTn id="68" fill="hold">
                            <p:stCondLst>
                              <p:cond delay="47000"/>
                            </p:stCondLst>
                            <p:childTnLst>
                              <p:par>
                                <p:cTn id="69" presetID="42" presetClass="path" presetSubtype="0" accel="50000" decel="50000" fill="hold" nodeType="afterEffect">
                                  <p:stCondLst>
                                    <p:cond delay="0"/>
                                  </p:stCondLst>
                                  <p:childTnLst>
                                    <p:animMotion origin="layout" path="M -3.61111E-6 1.11111E-6 L -3.61111E-6 0.32654 " pathEditMode="relative" rAng="0" ptsTypes="AA">
                                      <p:cBhvr>
                                        <p:cTn id="70" dur="2000" fill="hold"/>
                                        <p:tgtEl>
                                          <p:spTgt spid="51"/>
                                        </p:tgtEl>
                                        <p:attrNameLst>
                                          <p:attrName>ppt_x</p:attrName>
                                          <p:attrName>ppt_y</p:attrName>
                                        </p:attrNameLst>
                                      </p:cBhvr>
                                      <p:rCtr x="0" y="1632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55613" y="2108062"/>
            <a:ext cx="7772400" cy="1021556"/>
          </a:xfrm>
        </p:spPr>
        <p:txBody>
          <a:bodyPr anchor="b" anchorCtr="0">
            <a:noAutofit/>
          </a:bodyPr>
          <a:lstStyle>
            <a:lvl1pPr algn="l">
              <a:lnSpc>
                <a:spcPct val="80000"/>
              </a:lnSpc>
              <a:defRPr sz="5400" b="0" cap="none" spc="0" baseline="0">
                <a:solidFill>
                  <a:schemeClr val="bg1"/>
                </a:solidFill>
                <a:latin typeface="Intel Clear Pro" panose="020B0804020202060201" pitchFamily="34" charset="0"/>
                <a:cs typeface="Intel Clear Pro" panose="020B0804020202060201" pitchFamily="34" charset="0"/>
              </a:defRPr>
            </a:lvl1pPr>
          </a:lstStyle>
          <a:p>
            <a:pPr algn="ctr"/>
            <a:r>
              <a:rPr lang="en-US" dirty="0" smtClean="0"/>
              <a:t>Q&amp;A</a:t>
            </a:r>
            <a:endParaRPr lang="en-US" dirty="0"/>
          </a:p>
        </p:txBody>
      </p:sp>
      <p:sp>
        <p:nvSpPr>
          <p:cNvPr id="7" name="Text Placeholder 2"/>
          <p:cNvSpPr>
            <a:spLocks noGrp="1"/>
          </p:cNvSpPr>
          <p:nvPr>
            <p:ph type="body" idx="1"/>
          </p:nvPr>
        </p:nvSpPr>
        <p:spPr>
          <a:xfrm>
            <a:off x="455613" y="3241150"/>
            <a:ext cx="7772400" cy="1125140"/>
          </a:xfrm>
        </p:spPr>
        <p:txBody>
          <a:bodyPr anchor="t" anchorCtr="0">
            <a:noAutofit/>
          </a:bodyPr>
          <a:lstStyle>
            <a:lvl1pPr marL="0" indent="0">
              <a:buNone/>
              <a:defRPr sz="1600" b="0" i="0" baseline="0">
                <a:solidFill>
                  <a:srgbClr val="F3D54E"/>
                </a:solidFill>
                <a:latin typeface="Intel Clear"/>
                <a:cs typeface="Intel Clear"/>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r>
              <a:rPr lang="en-US" dirty="0" smtClean="0"/>
              <a:t> </a:t>
            </a:r>
            <a:endParaRPr lang="en-US" dirty="0"/>
          </a:p>
        </p:txBody>
      </p:sp>
    </p:spTree>
    <p:extLst>
      <p:ext uri="{BB962C8B-B14F-4D97-AF65-F5344CB8AC3E}">
        <p14:creationId xmlns:p14="http://schemas.microsoft.com/office/powerpoint/2010/main" val="229675709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68</a:t>
            </a:fld>
            <a:endParaRPr lang="en-US" dirty="0"/>
          </a:p>
        </p:txBody>
      </p:sp>
      <p:sp>
        <p:nvSpPr>
          <p:cNvPr id="22" name="Title 3"/>
          <p:cNvSpPr>
            <a:spLocks noGrp="1"/>
          </p:cNvSpPr>
          <p:nvPr>
            <p:ph type="title"/>
          </p:nvPr>
        </p:nvSpPr>
        <p:spPr>
          <a:xfrm>
            <a:off x="194209" y="205979"/>
            <a:ext cx="8716277" cy="591686"/>
          </a:xfrm>
        </p:spPr>
        <p:txBody>
          <a:bodyPr/>
          <a:lstStyle/>
          <a:p>
            <a:r>
              <a:rPr lang="en-US" dirty="0">
                <a:solidFill>
                  <a:srgbClr val="0071C5"/>
                </a:solidFill>
              </a:rPr>
              <a:t>Legal Notices and Disclaimers</a:t>
            </a:r>
          </a:p>
        </p:txBody>
      </p:sp>
      <p:sp>
        <p:nvSpPr>
          <p:cNvPr id="23" name="Content Placeholder 2"/>
          <p:cNvSpPr>
            <a:spLocks noGrp="1"/>
          </p:cNvSpPr>
          <p:nvPr>
            <p:ph idx="4294967295"/>
          </p:nvPr>
        </p:nvSpPr>
        <p:spPr>
          <a:xfrm>
            <a:off x="194208" y="744093"/>
            <a:ext cx="8878229" cy="4002835"/>
          </a:xfrm>
          <a:prstGeom prst="rect">
            <a:avLst/>
          </a:prstGeom>
        </p:spPr>
        <p:txBody>
          <a:bodyPr>
            <a:noAutofit/>
          </a:bodyPr>
          <a:lstStyle/>
          <a:p>
            <a:pPr marL="0" indent="0">
              <a:buNone/>
            </a:pPr>
            <a:r>
              <a:rPr lang="en-US" sz="800" dirty="0"/>
              <a:t>Intel technologies’ features and benefits depend on system configuration and may require enabled hardware, software or service activation. Learn more at intel.com, or from the OEM or retailer.</a:t>
            </a:r>
          </a:p>
          <a:p>
            <a:pPr marL="0" indent="0">
              <a:buNone/>
            </a:pPr>
            <a:r>
              <a:rPr lang="en-US" sz="800" dirty="0"/>
              <a:t>No computer system can be absolutely secure. </a:t>
            </a:r>
          </a:p>
          <a:p>
            <a:pPr marL="0" indent="0">
              <a:buNone/>
            </a:pPr>
            <a:r>
              <a:rPr lang="en-US" sz="800" dirty="0"/>
              <a:t>Tests document performance of components on a particular test, in specific systems. Differences in hardware, software, or configuration will affect actual performance. Consult other sources of information to evaluate performance as you consider your purchase. For more complete information about performance and benchmark results, visit </a:t>
            </a:r>
            <a:r>
              <a:rPr lang="en-US" sz="800" dirty="0">
                <a:hlinkClick r:id="rId2"/>
              </a:rPr>
              <a:t>http://www.intel.com/performance</a:t>
            </a:r>
            <a:r>
              <a:rPr lang="en-US" sz="800" dirty="0"/>
              <a:t>.  </a:t>
            </a:r>
          </a:p>
          <a:p>
            <a:pPr marL="0" indent="0">
              <a:buNone/>
            </a:pPr>
            <a:r>
              <a:rPr lang="en-US" sz="800" dirty="0"/>
              <a:t>Cost reduction scenarios described are intended as examples of how a given Intel-based product, in the specified circumstances and configurations, may affect future costs and provide cost savings.  Circumstances will vary.  Intel does not guarantee any costs or cost reduction.</a:t>
            </a:r>
          </a:p>
          <a:p>
            <a:pPr marL="0" indent="0">
              <a:buNone/>
            </a:pPr>
            <a:r>
              <a:rPr lang="en-US" sz="800" dirty="0"/>
              <a:t>This document contains information on products, services and/or processes in development.  All information provided here is subject to change without notice. Contact your Intel representative to obtain the latest forecast, schedule, specifications and roadmaps.</a:t>
            </a:r>
          </a:p>
          <a:p>
            <a:pPr marL="0" indent="0">
              <a:buNone/>
            </a:pPr>
            <a:r>
              <a:rPr lang="en-US" sz="800" dirty="0"/>
              <a:t>Statements in this document that refer to Intel’s plans and expectations for the quarter, the year, and the future, are forward-looking statements that involve a number of risks and uncertainties. A detailed discussion of the factors that could affect Intel’s results and plans is included in Intel’s SEC filings, including the annual report on Form 10-K.</a:t>
            </a:r>
          </a:p>
          <a:p>
            <a:pPr marL="0" indent="0">
              <a:buNone/>
            </a:pPr>
            <a:r>
              <a:rPr lang="en-US" sz="800" dirty="0"/>
              <a:t>The products described may contain design defects or errors known as errata which may cause the product to deviate from published specifications. Current characterized errata are available on request.  </a:t>
            </a:r>
          </a:p>
          <a:p>
            <a:pPr marL="0" indent="0">
              <a:buNone/>
            </a:pPr>
            <a:r>
              <a:rPr lang="en-US" sz="800" dirty="0"/>
              <a:t>No license (express or implied, by estoppel or otherwise) to any intellectual property rights is granted by this document.</a:t>
            </a:r>
          </a:p>
          <a:p>
            <a:pPr marL="0" indent="0">
              <a:spcBef>
                <a:spcPts val="0"/>
              </a:spcBef>
              <a:buNone/>
            </a:pPr>
            <a:endParaRPr lang="en-US" sz="800" dirty="0"/>
          </a:p>
          <a:p>
            <a:pPr marL="0" indent="0">
              <a:spcBef>
                <a:spcPts val="0"/>
              </a:spcBef>
              <a:buNone/>
            </a:pPr>
            <a:r>
              <a:rPr lang="en-US" sz="800" dirty="0"/>
              <a:t>Intel does not control or audit third-party benchmark data or the web sites referenced in this document. You should visit the referenced web site and confirm whether referenced data are accurate. </a:t>
            </a:r>
          </a:p>
          <a:p>
            <a:pPr marL="0" indent="0">
              <a:buNone/>
            </a:pPr>
            <a:r>
              <a:rPr lang="en-US" sz="800" dirty="0" smtClean="0"/>
              <a:t>Intel,  </a:t>
            </a:r>
            <a:r>
              <a:rPr lang="en-US" sz="800" dirty="0">
                <a:solidFill>
                  <a:srgbClr val="FF0000"/>
                </a:solidFill>
              </a:rPr>
              <a:t>[Add words with TM or R from previous pages..</a:t>
            </a:r>
            <a:r>
              <a:rPr lang="en-US" sz="800" dirty="0" err="1">
                <a:solidFill>
                  <a:srgbClr val="FF0000"/>
                </a:solidFill>
              </a:rPr>
              <a:t>ie</a:t>
            </a:r>
            <a:r>
              <a:rPr lang="en-US" sz="800" dirty="0">
                <a:solidFill>
                  <a:srgbClr val="FF0000"/>
                </a:solidFill>
              </a:rPr>
              <a:t> Xeon, Core, </a:t>
            </a:r>
            <a:r>
              <a:rPr lang="en-US" sz="800" dirty="0" err="1">
                <a:solidFill>
                  <a:srgbClr val="FF0000"/>
                </a:solidFill>
              </a:rPr>
              <a:t>etc</a:t>
            </a:r>
            <a:r>
              <a:rPr lang="en-US" sz="800" dirty="0">
                <a:solidFill>
                  <a:srgbClr val="FF0000"/>
                </a:solidFill>
              </a:rPr>
              <a:t>] </a:t>
            </a:r>
            <a:r>
              <a:rPr lang="en-US" sz="800" dirty="0"/>
              <a:t>and the Intel logo are trademarks of Intel Corporation in the United States and other </a:t>
            </a:r>
            <a:r>
              <a:rPr lang="en-US" sz="800" dirty="0" smtClean="0"/>
              <a:t>countries. </a:t>
            </a:r>
          </a:p>
          <a:p>
            <a:pPr marL="0" indent="0">
              <a:buNone/>
            </a:pPr>
            <a:r>
              <a:rPr lang="en-US" sz="800" dirty="0" smtClean="0"/>
              <a:t>*</a:t>
            </a:r>
            <a:r>
              <a:rPr lang="en-US" sz="800" dirty="0"/>
              <a:t>Other names and brands may be claimed as the property of others. </a:t>
            </a:r>
          </a:p>
          <a:p>
            <a:pPr marL="0" indent="0">
              <a:buNone/>
            </a:pPr>
            <a:r>
              <a:rPr lang="en-US" sz="800" dirty="0"/>
              <a:t>© 2015 Intel Corporation. </a:t>
            </a:r>
          </a:p>
          <a:p>
            <a:pPr marL="0" indent="0">
              <a:spcBef>
                <a:spcPts val="0"/>
              </a:spcBef>
              <a:buNone/>
            </a:pPr>
            <a:endParaRPr lang="en-US" sz="800" dirty="0"/>
          </a:p>
        </p:txBody>
      </p:sp>
    </p:spTree>
    <p:extLst>
      <p:ext uri="{BB962C8B-B14F-4D97-AF65-F5344CB8AC3E}">
        <p14:creationId xmlns:p14="http://schemas.microsoft.com/office/powerpoint/2010/main" val="168626782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5079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2556C5-CE8C-6547-B838-EA80C61A4AF7}" type="slidenum">
              <a:rPr lang="en-US" smtClean="0"/>
              <a:pPr/>
              <a:t>7</a:t>
            </a:fld>
            <a:endParaRPr lang="en-US" dirty="0"/>
          </a:p>
        </p:txBody>
      </p:sp>
      <p:sp>
        <p:nvSpPr>
          <p:cNvPr id="10" name="Title 1"/>
          <p:cNvSpPr>
            <a:spLocks noGrp="1"/>
          </p:cNvSpPr>
          <p:nvPr>
            <p:ph type="title"/>
          </p:nvPr>
        </p:nvSpPr>
        <p:spPr/>
        <p:txBody>
          <a:bodyPr/>
          <a:lstStyle/>
          <a:p>
            <a:r>
              <a:rPr lang="en-US" dirty="0" smtClean="0"/>
              <a:t>XDK?</a:t>
            </a:r>
            <a:endParaRPr lang="en-US" dirty="0"/>
          </a:p>
        </p:txBody>
      </p:sp>
      <p:sp>
        <p:nvSpPr>
          <p:cNvPr id="11" name="Content Placeholder 2"/>
          <p:cNvSpPr>
            <a:spLocks noGrp="1"/>
          </p:cNvSpPr>
          <p:nvPr>
            <p:ph sz="quarter" idx="13"/>
          </p:nvPr>
        </p:nvSpPr>
        <p:spPr>
          <a:xfrm>
            <a:off x="455613" y="1203325"/>
            <a:ext cx="4212478" cy="3425825"/>
          </a:xfrm>
        </p:spPr>
        <p:txBody>
          <a:bodyPr/>
          <a:lstStyle/>
          <a:p>
            <a:pPr lvl="1"/>
            <a:r>
              <a:rPr lang="en-US" sz="1800" dirty="0" err="1" smtClean="0"/>
              <a:t>Crossfit</a:t>
            </a:r>
            <a:r>
              <a:rPr lang="en-US" sz="1800" dirty="0" smtClean="0"/>
              <a:t> Determined </a:t>
            </a:r>
            <a:r>
              <a:rPr lang="en-US" sz="1800" dirty="0" err="1" smtClean="0"/>
              <a:t>Kipup</a:t>
            </a:r>
            <a:endParaRPr lang="en-US" dirty="0" smtClean="0"/>
          </a:p>
          <a:p>
            <a:pPr lvl="1"/>
            <a:r>
              <a:rPr lang="en-US" dirty="0" smtClean="0"/>
              <a:t>Crosswalk Deployment Kit</a:t>
            </a:r>
          </a:p>
          <a:p>
            <a:pPr lvl="2"/>
            <a:r>
              <a:rPr lang="en-US" dirty="0" smtClean="0"/>
              <a:t>Today it is</a:t>
            </a:r>
          </a:p>
          <a:p>
            <a:pPr lvl="1"/>
            <a:r>
              <a:rPr lang="en-US" dirty="0" err="1" smtClean="0"/>
              <a:t>Crossplatform</a:t>
            </a:r>
            <a:r>
              <a:rPr lang="en-US" dirty="0" smtClean="0"/>
              <a:t> Development Kit</a:t>
            </a:r>
          </a:p>
          <a:p>
            <a:pPr lvl="2"/>
            <a:r>
              <a:rPr lang="en-US" dirty="0" smtClean="0"/>
              <a:t>Deploy to different stores with the same codebase </a:t>
            </a:r>
          </a:p>
          <a:p>
            <a:pPr lvl="2"/>
            <a:endParaRPr lang="en-US" dirty="0" smtClean="0"/>
          </a:p>
          <a:p>
            <a:endParaRPr lang="en-US" dirty="0"/>
          </a:p>
        </p:txBody>
      </p:sp>
      <p:pic>
        <p:nvPicPr>
          <p:cNvPr id="3" name="Picture 2" descr="Screen Shot 2015-07-09 at 12.44.5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996" y="213788"/>
            <a:ext cx="4051300" cy="4064000"/>
          </a:xfrm>
          <a:prstGeom prst="rect">
            <a:avLst/>
          </a:prstGeom>
        </p:spPr>
      </p:pic>
    </p:spTree>
    <p:extLst>
      <p:ext uri="{BB962C8B-B14F-4D97-AF65-F5344CB8AC3E}">
        <p14:creationId xmlns:p14="http://schemas.microsoft.com/office/powerpoint/2010/main" val="2708240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FeedBackFormSli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9249" y="0"/>
            <a:ext cx="6832971" cy="5143500"/>
          </a:xfrm>
          <a:prstGeom prst="rect">
            <a:avLst/>
          </a:prstGeom>
        </p:spPr>
      </p:pic>
    </p:spTree>
    <p:extLst>
      <p:ext uri="{BB962C8B-B14F-4D97-AF65-F5344CB8AC3E}">
        <p14:creationId xmlns:p14="http://schemas.microsoft.com/office/powerpoint/2010/main" val="2561622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8765" y="308848"/>
            <a:ext cx="8568622" cy="868680"/>
          </a:xfrm>
        </p:spPr>
        <p:txBody>
          <a:bodyPr/>
          <a:lstStyle/>
          <a:p>
            <a:r>
              <a:rPr lang="en-US" dirty="0"/>
              <a:t>Intel® </a:t>
            </a:r>
            <a:r>
              <a:rPr lang="en-US" dirty="0" smtClean="0"/>
              <a:t>XDK: </a:t>
            </a:r>
            <a:r>
              <a:rPr lang="en-US" b="1" i="1" dirty="0" smtClean="0"/>
              <a:t>Hybrid</a:t>
            </a:r>
            <a:r>
              <a:rPr lang="en-US" dirty="0" smtClean="0"/>
              <a:t> HTML5 Mobile App Development</a:t>
            </a:r>
            <a:endParaRPr lang="en-US" dirty="0"/>
          </a:p>
        </p:txBody>
      </p:sp>
      <p:grpSp>
        <p:nvGrpSpPr>
          <p:cNvPr id="9" name="Group 8"/>
          <p:cNvGrpSpPr/>
          <p:nvPr/>
        </p:nvGrpSpPr>
        <p:grpSpPr>
          <a:xfrm>
            <a:off x="3246752" y="787400"/>
            <a:ext cx="2544147" cy="3997960"/>
            <a:chOff x="3309941" y="635000"/>
            <a:chExt cx="2544147" cy="4025900"/>
          </a:xfrm>
        </p:grpSpPr>
        <p:sp>
          <p:nvSpPr>
            <p:cNvPr id="10" name="Rounded Rectangle 9"/>
            <p:cNvSpPr/>
            <p:nvPr/>
          </p:nvSpPr>
          <p:spPr>
            <a:xfrm>
              <a:off x="3309941" y="635000"/>
              <a:ext cx="2544147" cy="4025900"/>
            </a:xfrm>
            <a:prstGeom prst="roundRect">
              <a:avLst>
                <a:gd name="adj" fmla="val 5371"/>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a:latin typeface="Neo Sans Intel" pitchFamily="34" charset="0"/>
                <a:cs typeface="Arial" pitchFamily="34" charset="0"/>
              </a:endParaRPr>
            </a:p>
          </p:txBody>
        </p:sp>
        <p:pic>
          <p:nvPicPr>
            <p:cNvPr id="11" name="Picture 10"/>
            <p:cNvPicPr>
              <a:picLocks noChangeAspect="1"/>
            </p:cNvPicPr>
            <p:nvPr/>
          </p:nvPicPr>
          <p:blipFill>
            <a:blip r:embed="rId3"/>
            <a:stretch>
              <a:fillRect/>
            </a:stretch>
          </p:blipFill>
          <p:spPr>
            <a:xfrm>
              <a:off x="3455293" y="1490338"/>
              <a:ext cx="2284567" cy="1618473"/>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3341064" y="1124895"/>
              <a:ext cx="1240950" cy="1201823"/>
            </a:xfrm>
            <a:prstGeom prst="rect">
              <a:avLst/>
            </a:prstGeom>
          </p:spPr>
        </p:pic>
        <p:sp>
          <p:nvSpPr>
            <p:cNvPr id="13" name="TextBox 12"/>
            <p:cNvSpPr txBox="1"/>
            <p:nvPr/>
          </p:nvSpPr>
          <p:spPr>
            <a:xfrm>
              <a:off x="3309941" y="817237"/>
              <a:ext cx="2544147" cy="369332"/>
            </a:xfrm>
            <a:prstGeom prst="rect">
              <a:avLst/>
            </a:prstGeom>
            <a:noFill/>
          </p:spPr>
          <p:txBody>
            <a:bodyPr wrap="square" rtlCol="0" anchor="ctr">
              <a:spAutoFit/>
            </a:bodyPr>
            <a:lstStyle/>
            <a:p>
              <a:pPr algn="ctr"/>
              <a:r>
                <a:rPr lang="en-US" dirty="0" smtClean="0"/>
                <a:t>Debug and Test Tools</a:t>
              </a:r>
              <a:endParaRPr lang="en-US" dirty="0"/>
            </a:p>
          </p:txBody>
        </p:sp>
      </p:grpSp>
      <p:grpSp>
        <p:nvGrpSpPr>
          <p:cNvPr id="16" name="Group 15"/>
          <p:cNvGrpSpPr/>
          <p:nvPr/>
        </p:nvGrpSpPr>
        <p:grpSpPr>
          <a:xfrm>
            <a:off x="304800" y="787402"/>
            <a:ext cx="2547538" cy="3997960"/>
            <a:chOff x="304800" y="635002"/>
            <a:chExt cx="2547538" cy="4025900"/>
          </a:xfrm>
        </p:grpSpPr>
        <p:pic>
          <p:nvPicPr>
            <p:cNvPr id="17" name="Picture 16"/>
            <p:cNvPicPr>
              <a:picLocks noChangeAspect="1"/>
            </p:cNvPicPr>
            <p:nvPr/>
          </p:nvPicPr>
          <p:blipFill rotWithShape="1">
            <a:blip r:embed="rId5">
              <a:duotone>
                <a:prstClr val="black"/>
                <a:schemeClr val="accent4">
                  <a:tint val="45000"/>
                  <a:satMod val="400000"/>
                </a:schemeClr>
              </a:duotone>
            </a:blip>
            <a:srcRect l="3231" r="13570" b="53216"/>
            <a:stretch/>
          </p:blipFill>
          <p:spPr>
            <a:xfrm>
              <a:off x="1582240" y="2941019"/>
              <a:ext cx="1164052" cy="1632567"/>
            </a:xfrm>
            <a:prstGeom prst="roundRect">
              <a:avLst>
                <a:gd name="adj" fmla="val 8594"/>
              </a:avLst>
            </a:prstGeom>
            <a:solidFill>
              <a:srgbClr val="FFFFFF">
                <a:shade val="85000"/>
              </a:srgbClr>
            </a:solidFill>
            <a:ln>
              <a:noFill/>
            </a:ln>
            <a:effectLst/>
          </p:spPr>
        </p:pic>
        <p:sp>
          <p:nvSpPr>
            <p:cNvPr id="18" name="Rounded Rectangle 17"/>
            <p:cNvSpPr/>
            <p:nvPr/>
          </p:nvSpPr>
          <p:spPr>
            <a:xfrm>
              <a:off x="307925" y="635002"/>
              <a:ext cx="2544147" cy="4025900"/>
            </a:xfrm>
            <a:prstGeom prst="roundRect">
              <a:avLst>
                <a:gd name="adj" fmla="val 5371"/>
              </a:avLst>
            </a:prstGeom>
            <a:no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a:latin typeface="Neo Sans Intel" pitchFamily="34" charset="0"/>
                <a:cs typeface="Arial" pitchFamily="34" charset="0"/>
              </a:endParaRPr>
            </a:p>
          </p:txBody>
        </p:sp>
        <p:sp>
          <p:nvSpPr>
            <p:cNvPr id="19" name="TextBox 18"/>
            <p:cNvSpPr txBox="1"/>
            <p:nvPr/>
          </p:nvSpPr>
          <p:spPr>
            <a:xfrm>
              <a:off x="304800" y="678738"/>
              <a:ext cx="2547538" cy="646331"/>
            </a:xfrm>
            <a:prstGeom prst="rect">
              <a:avLst/>
            </a:prstGeom>
            <a:noFill/>
          </p:spPr>
          <p:txBody>
            <a:bodyPr wrap="square" rtlCol="0" anchor="ctr">
              <a:spAutoFit/>
            </a:bodyPr>
            <a:lstStyle/>
            <a:p>
              <a:pPr algn="ctr"/>
              <a:r>
                <a:rPr lang="en-US" dirty="0" smtClean="0"/>
                <a:t>Services and Content </a:t>
              </a:r>
              <a:br>
                <a:rPr lang="en-US" dirty="0" smtClean="0"/>
              </a:br>
              <a:r>
                <a:rPr lang="en-US" dirty="0" smtClean="0"/>
                <a:t>thru APIs and Plugins</a:t>
              </a:r>
              <a:endParaRPr lang="en-US" dirty="0"/>
            </a:p>
          </p:txBody>
        </p:sp>
        <p:grpSp>
          <p:nvGrpSpPr>
            <p:cNvPr id="20" name="Group 19"/>
            <p:cNvGrpSpPr/>
            <p:nvPr/>
          </p:nvGrpSpPr>
          <p:grpSpPr>
            <a:xfrm>
              <a:off x="531900" y="3824801"/>
              <a:ext cx="731749" cy="816799"/>
              <a:chOff x="423950" y="3564195"/>
              <a:chExt cx="947299" cy="1091828"/>
            </a:xfrm>
          </p:grpSpPr>
          <p:pic>
            <p:nvPicPr>
              <p:cNvPr id="24" name="Picture 23"/>
              <p:cNvPicPr>
                <a:picLocks noChangeAspect="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r="59106"/>
              <a:stretch/>
            </p:blipFill>
            <p:spPr>
              <a:xfrm>
                <a:off x="512143" y="3564195"/>
                <a:ext cx="783746" cy="833434"/>
              </a:xfrm>
              <a:prstGeom prst="rect">
                <a:avLst/>
              </a:prstGeom>
            </p:spPr>
          </p:pic>
          <p:pic>
            <p:nvPicPr>
              <p:cNvPr id="25" name="Picture 24"/>
              <p:cNvPicPr>
                <a:picLocks noChangeAspect="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40193" t="18384" b="28754"/>
              <a:stretch/>
            </p:blipFill>
            <p:spPr>
              <a:xfrm>
                <a:off x="423950" y="4291911"/>
                <a:ext cx="947299" cy="364112"/>
              </a:xfrm>
              <a:prstGeom prst="rect">
                <a:avLst/>
              </a:prstGeom>
            </p:spPr>
          </p:pic>
        </p:grpSp>
        <p:pic>
          <p:nvPicPr>
            <p:cNvPr id="21" name="Picture 20"/>
            <p:cNvPicPr>
              <a:picLocks noChangeAspect="1"/>
            </p:cNvPicPr>
            <p:nvPr/>
          </p:nvPicPr>
          <p:blipFill>
            <a:blip r:embed="rId8">
              <a:clrChange>
                <a:clrFrom>
                  <a:srgbClr val="FFFFFF"/>
                </a:clrFrom>
                <a:clrTo>
                  <a:srgbClr val="FFFFFF">
                    <a:alpha val="0"/>
                  </a:srgbClr>
                </a:clrTo>
              </a:clrChange>
            </a:blip>
            <a:stretch>
              <a:fillRect/>
            </a:stretch>
          </p:blipFill>
          <p:spPr>
            <a:xfrm>
              <a:off x="503977" y="3067428"/>
              <a:ext cx="790940" cy="520709"/>
            </a:xfrm>
            <a:prstGeom prst="rect">
              <a:avLst/>
            </a:prstGeom>
          </p:spPr>
        </p:pic>
        <p:sp>
          <p:nvSpPr>
            <p:cNvPr id="22" name="TextBox 21"/>
            <p:cNvSpPr txBox="1"/>
            <p:nvPr/>
          </p:nvSpPr>
          <p:spPr>
            <a:xfrm>
              <a:off x="378766" y="3570188"/>
              <a:ext cx="1126593" cy="257991"/>
            </a:xfrm>
            <a:prstGeom prst="rect">
              <a:avLst/>
            </a:prstGeom>
            <a:noFill/>
          </p:spPr>
          <p:txBody>
            <a:bodyPr wrap="square" rtlCol="0">
              <a:spAutoFit/>
            </a:bodyPr>
            <a:lstStyle/>
            <a:p>
              <a:pPr algn="ctr"/>
              <a:r>
                <a:rPr lang="en-US" sz="1050" dirty="0" err="1" smtClean="0">
                  <a:solidFill>
                    <a:schemeClr val="tx1">
                      <a:lumMod val="65000"/>
                      <a:lumOff val="35000"/>
                    </a:schemeClr>
                  </a:solidFill>
                  <a:cs typeface="Neo Sans Intel"/>
                </a:rPr>
                <a:t>Mashery</a:t>
              </a:r>
              <a:r>
                <a:rPr lang="en-US" sz="1050" dirty="0" smtClean="0">
                  <a:solidFill>
                    <a:schemeClr val="tx1">
                      <a:lumMod val="65000"/>
                      <a:lumOff val="35000"/>
                    </a:schemeClr>
                  </a:solidFill>
                  <a:cs typeface="Neo Sans Intel"/>
                </a:rPr>
                <a:t>* (et al)</a:t>
              </a:r>
            </a:p>
          </p:txBody>
        </p:sp>
        <p:pic>
          <p:nvPicPr>
            <p:cNvPr id="23" name="Picture 22"/>
            <p:cNvPicPr>
              <a:picLocks noChangeAspect="1"/>
            </p:cNvPicPr>
            <p:nvPr/>
          </p:nvPicPr>
          <p:blipFill rotWithShape="1">
            <a:blip r:embed="rId9">
              <a:clrChange>
                <a:clrFrom>
                  <a:srgbClr val="FFFFFF"/>
                </a:clrFrom>
                <a:clrTo>
                  <a:srgbClr val="FFFFFF">
                    <a:alpha val="0"/>
                  </a:srgbClr>
                </a:clrTo>
              </a:clrChange>
            </a:blip>
            <a:srcRect l="67911" t="4054" r="6355" b="8018"/>
            <a:stretch/>
          </p:blipFill>
          <p:spPr>
            <a:xfrm>
              <a:off x="501442" y="1254843"/>
              <a:ext cx="2075374" cy="1694042"/>
            </a:xfrm>
            <a:prstGeom prst="rect">
              <a:avLst/>
            </a:prstGeom>
          </p:spPr>
        </p:pic>
      </p:grpSp>
      <p:grpSp>
        <p:nvGrpSpPr>
          <p:cNvPr id="26" name="Group 25"/>
          <p:cNvGrpSpPr/>
          <p:nvPr/>
        </p:nvGrpSpPr>
        <p:grpSpPr>
          <a:xfrm>
            <a:off x="6185313" y="787400"/>
            <a:ext cx="2544148" cy="3997960"/>
            <a:chOff x="6311691" y="635000"/>
            <a:chExt cx="2544148" cy="4025900"/>
          </a:xfrm>
        </p:grpSpPr>
        <p:sp>
          <p:nvSpPr>
            <p:cNvPr id="27" name="Rounded Rectangle 26"/>
            <p:cNvSpPr/>
            <p:nvPr/>
          </p:nvSpPr>
          <p:spPr>
            <a:xfrm>
              <a:off x="6311692" y="635000"/>
              <a:ext cx="2544147" cy="4025900"/>
            </a:xfrm>
            <a:prstGeom prst="roundRect">
              <a:avLst>
                <a:gd name="adj" fmla="val 5371"/>
              </a:avLst>
            </a:prstGeom>
            <a:ln>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a:latin typeface="Neo Sans Intel" pitchFamily="34" charset="0"/>
                <a:cs typeface="Arial" pitchFamily="34" charset="0"/>
              </a:endParaRPr>
            </a:p>
          </p:txBody>
        </p:sp>
        <p:sp>
          <p:nvSpPr>
            <p:cNvPr id="28" name="TextBox 27"/>
            <p:cNvSpPr txBox="1"/>
            <p:nvPr/>
          </p:nvSpPr>
          <p:spPr>
            <a:xfrm>
              <a:off x="6311691" y="668548"/>
              <a:ext cx="2544148" cy="646331"/>
            </a:xfrm>
            <a:prstGeom prst="rect">
              <a:avLst/>
            </a:prstGeom>
            <a:noFill/>
          </p:spPr>
          <p:txBody>
            <a:bodyPr wrap="square" rtlCol="0" anchor="ctr">
              <a:spAutoFit/>
            </a:bodyPr>
            <a:lstStyle/>
            <a:p>
              <a:pPr algn="ctr"/>
              <a:r>
                <a:rPr lang="en-US" dirty="0" smtClean="0"/>
                <a:t>Multiple Form Factors and Platforms</a:t>
              </a:r>
              <a:endParaRPr lang="en-US" dirty="0"/>
            </a:p>
          </p:txBody>
        </p:sp>
        <p:pic>
          <p:nvPicPr>
            <p:cNvPr id="30" name="Picture 29"/>
            <p:cNvPicPr>
              <a:picLocks noChangeAspect="1"/>
            </p:cNvPicPr>
            <p:nvPr/>
          </p:nvPicPr>
          <p:blipFill>
            <a:blip r:embed="rId10"/>
            <a:stretch>
              <a:fillRect/>
            </a:stretch>
          </p:blipFill>
          <p:spPr>
            <a:xfrm>
              <a:off x="6503172" y="2245198"/>
              <a:ext cx="977566" cy="262165"/>
            </a:xfrm>
            <a:prstGeom prst="rect">
              <a:avLst/>
            </a:prstGeom>
          </p:spPr>
        </p:pic>
        <p:pic>
          <p:nvPicPr>
            <p:cNvPr id="31" name="Picture 30"/>
            <p:cNvPicPr>
              <a:picLocks noChangeAspect="1"/>
            </p:cNvPicPr>
            <p:nvPr/>
          </p:nvPicPr>
          <p:blipFill>
            <a:blip r:embed="rId11"/>
            <a:stretch>
              <a:fillRect/>
            </a:stretch>
          </p:blipFill>
          <p:spPr>
            <a:xfrm>
              <a:off x="7763031" y="2190690"/>
              <a:ext cx="910798" cy="272056"/>
            </a:xfrm>
            <a:prstGeom prst="rect">
              <a:avLst/>
            </a:prstGeom>
          </p:spPr>
        </p:pic>
        <p:pic>
          <p:nvPicPr>
            <p:cNvPr id="32" name="Picture 31"/>
            <p:cNvPicPr>
              <a:picLocks noChangeAspect="1"/>
            </p:cNvPicPr>
            <p:nvPr/>
          </p:nvPicPr>
          <p:blipFill rotWithShape="1">
            <a:blip r:embed="rId12">
              <a:clrChange>
                <a:clrFrom>
                  <a:srgbClr val="FFFFFF"/>
                </a:clrFrom>
                <a:clrTo>
                  <a:srgbClr val="FFFFFF">
                    <a:alpha val="0"/>
                  </a:srgbClr>
                </a:clrTo>
              </a:clrChange>
            </a:blip>
            <a:srcRect l="22529"/>
            <a:stretch/>
          </p:blipFill>
          <p:spPr>
            <a:xfrm>
              <a:off x="7338794" y="2957733"/>
              <a:ext cx="1213587" cy="377851"/>
            </a:xfrm>
            <a:prstGeom prst="rect">
              <a:avLst/>
            </a:prstGeom>
          </p:spPr>
        </p:pic>
        <p:pic>
          <p:nvPicPr>
            <p:cNvPr id="33" name="Picture 32"/>
            <p:cNvPicPr>
              <a:picLocks noChangeAspect="1"/>
            </p:cNvPicPr>
            <p:nvPr/>
          </p:nvPicPr>
          <p:blipFill>
            <a:blip r:embed="rId13"/>
            <a:stretch>
              <a:fillRect/>
            </a:stretch>
          </p:blipFill>
          <p:spPr>
            <a:xfrm>
              <a:off x="7465665" y="2694768"/>
              <a:ext cx="447353" cy="300461"/>
            </a:xfrm>
            <a:prstGeom prst="rect">
              <a:avLst/>
            </a:prstGeom>
          </p:spPr>
        </p:pic>
        <p:pic>
          <p:nvPicPr>
            <p:cNvPr id="34" name="Picture 33"/>
            <p:cNvPicPr>
              <a:picLocks noChangeAspect="1"/>
            </p:cNvPicPr>
            <p:nvPr/>
          </p:nvPicPr>
          <p:blipFill rotWithShape="1">
            <a:blip r:embed="rId14">
              <a:clrChange>
                <a:clrFrom>
                  <a:srgbClr val="FFFFFF"/>
                </a:clrFrom>
                <a:clrTo>
                  <a:srgbClr val="FFFFFF">
                    <a:alpha val="0"/>
                  </a:srgbClr>
                </a:clrTo>
              </a:clrChange>
            </a:blip>
            <a:srcRect l="24162"/>
            <a:stretch/>
          </p:blipFill>
          <p:spPr>
            <a:xfrm>
              <a:off x="7628193" y="2470720"/>
              <a:ext cx="782000" cy="217254"/>
            </a:xfrm>
            <a:prstGeom prst="rect">
              <a:avLst/>
            </a:prstGeom>
          </p:spPr>
        </p:pic>
        <p:pic>
          <p:nvPicPr>
            <p:cNvPr id="35" name="Picture 34"/>
            <p:cNvPicPr>
              <a:picLocks noChangeAspect="1"/>
            </p:cNvPicPr>
            <p:nvPr/>
          </p:nvPicPr>
          <p:blipFill>
            <a:blip r:embed="rId15">
              <a:clrChange>
                <a:clrFrom>
                  <a:srgbClr val="FFFFFF"/>
                </a:clrFrom>
                <a:clrTo>
                  <a:srgbClr val="FFFFFF">
                    <a:alpha val="0"/>
                  </a:srgbClr>
                </a:clrTo>
              </a:clrChange>
            </a:blip>
            <a:stretch>
              <a:fillRect/>
            </a:stretch>
          </p:blipFill>
          <p:spPr>
            <a:xfrm>
              <a:off x="6538966" y="2515337"/>
              <a:ext cx="881351" cy="378245"/>
            </a:xfrm>
            <a:prstGeom prst="rect">
              <a:avLst/>
            </a:prstGeom>
          </p:spPr>
        </p:pic>
        <p:pic>
          <p:nvPicPr>
            <p:cNvPr id="36" name="Picture 35"/>
            <p:cNvPicPr>
              <a:picLocks noChangeAspect="1"/>
            </p:cNvPicPr>
            <p:nvPr/>
          </p:nvPicPr>
          <p:blipFill>
            <a:blip r:embed="rId16">
              <a:clrChange>
                <a:clrFrom>
                  <a:srgbClr val="FFFFFF"/>
                </a:clrFrom>
                <a:clrTo>
                  <a:srgbClr val="FFFFFF">
                    <a:alpha val="0"/>
                  </a:srgbClr>
                </a:clrTo>
              </a:clrChange>
            </a:blip>
            <a:stretch>
              <a:fillRect/>
            </a:stretch>
          </p:blipFill>
          <p:spPr>
            <a:xfrm>
              <a:off x="6477369" y="2885944"/>
              <a:ext cx="772535" cy="203167"/>
            </a:xfrm>
            <a:prstGeom prst="rect">
              <a:avLst/>
            </a:prstGeom>
          </p:spPr>
        </p:pic>
        <p:pic>
          <p:nvPicPr>
            <p:cNvPr id="37" name="Picture 36"/>
            <p:cNvPicPr>
              <a:picLocks noChangeAspect="1"/>
            </p:cNvPicPr>
            <p:nvPr/>
          </p:nvPicPr>
          <p:blipFill rotWithShape="1">
            <a:blip r:embed="rId17">
              <a:clrChange>
                <a:clrFrom>
                  <a:srgbClr val="FFFFFF"/>
                </a:clrFrom>
                <a:clrTo>
                  <a:srgbClr val="FFFFFF">
                    <a:alpha val="0"/>
                  </a:srgbClr>
                </a:clrTo>
              </a:clrChange>
            </a:blip>
            <a:srcRect l="32562"/>
            <a:stretch/>
          </p:blipFill>
          <p:spPr>
            <a:xfrm>
              <a:off x="8050138" y="2704101"/>
              <a:ext cx="719082" cy="322032"/>
            </a:xfrm>
            <a:prstGeom prst="rect">
              <a:avLst/>
            </a:prstGeom>
          </p:spPr>
        </p:pic>
        <p:sp>
          <p:nvSpPr>
            <p:cNvPr id="38" name="Rounded Rectangle 37"/>
            <p:cNvSpPr/>
            <p:nvPr/>
          </p:nvSpPr>
          <p:spPr>
            <a:xfrm>
              <a:off x="6391957" y="2194078"/>
              <a:ext cx="2371550" cy="1060145"/>
            </a:xfrm>
            <a:prstGeom prst="roundRect">
              <a:avLst>
                <a:gd name="adj" fmla="val 5371"/>
              </a:avLst>
            </a:prstGeom>
            <a:noFill/>
            <a:ln w="9525">
              <a:solidFill>
                <a:schemeClr val="bg1">
                  <a:lumMod val="7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vert="horz" wrap="non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de-DE" sz="2000" b="1">
                <a:latin typeface="Neo Sans Intel" pitchFamily="34" charset="0"/>
                <a:cs typeface="Arial" pitchFamily="34" charset="0"/>
              </a:endParaRPr>
            </a:p>
          </p:txBody>
        </p:sp>
        <p:pic>
          <p:nvPicPr>
            <p:cNvPr id="39" name="Content Placeholder 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653477" y="1244338"/>
              <a:ext cx="1862256" cy="1008069"/>
            </a:xfrm>
            <a:prstGeom prst="rect">
              <a:avLst/>
            </a:prstGeom>
          </p:spPr>
        </p:pic>
      </p:grpSp>
      <p:sp>
        <p:nvSpPr>
          <p:cNvPr id="41" name="TextBox 40"/>
          <p:cNvSpPr txBox="1"/>
          <p:nvPr/>
        </p:nvSpPr>
        <p:spPr>
          <a:xfrm>
            <a:off x="3246752" y="3300831"/>
            <a:ext cx="2544147" cy="1384995"/>
          </a:xfrm>
          <a:prstGeom prst="rect">
            <a:avLst/>
          </a:prstGeom>
          <a:noFill/>
        </p:spPr>
        <p:txBody>
          <a:bodyPr wrap="square" rtlCol="0">
            <a:spAutoFit/>
          </a:bodyPr>
          <a:lstStyle/>
          <a:p>
            <a:pPr marL="228600" indent="-171450">
              <a:buFont typeface="Wingdings" charset="2"/>
              <a:buChar char="§"/>
            </a:pPr>
            <a:r>
              <a:rPr lang="en-US" sz="1200" dirty="0" smtClean="0">
                <a:solidFill>
                  <a:schemeClr val="tx2"/>
                </a:solidFill>
              </a:rPr>
              <a:t>HTML5 Brackets</a:t>
            </a:r>
            <a:r>
              <a:rPr lang="en-US" sz="1200" baseline="30000" dirty="0" smtClean="0">
                <a:solidFill>
                  <a:schemeClr val="tx2"/>
                </a:solidFill>
              </a:rPr>
              <a:t>*</a:t>
            </a:r>
            <a:r>
              <a:rPr lang="en-US" sz="1200" dirty="0" smtClean="0">
                <a:solidFill>
                  <a:schemeClr val="tx2"/>
                </a:solidFill>
              </a:rPr>
              <a:t> Editor</a:t>
            </a:r>
          </a:p>
          <a:p>
            <a:pPr marL="228600" indent="-171450">
              <a:buFont typeface="Wingdings" charset="2"/>
              <a:buChar char="§"/>
            </a:pPr>
            <a:r>
              <a:rPr lang="en-US" sz="1200" dirty="0" smtClean="0">
                <a:solidFill>
                  <a:schemeClr val="tx2"/>
                </a:solidFill>
              </a:rPr>
              <a:t>App Designer Layout Editor</a:t>
            </a:r>
          </a:p>
          <a:p>
            <a:pPr marL="228600" indent="-171450">
              <a:buFont typeface="Wingdings" charset="2"/>
              <a:buChar char="§"/>
            </a:pPr>
            <a:r>
              <a:rPr lang="en-US" sz="1200" dirty="0" smtClean="0">
                <a:solidFill>
                  <a:schemeClr val="tx2"/>
                </a:solidFill>
              </a:rPr>
              <a:t>Ripple</a:t>
            </a:r>
            <a:r>
              <a:rPr lang="en-US" sz="1200" baseline="30000" dirty="0" smtClean="0">
                <a:solidFill>
                  <a:schemeClr val="tx2"/>
                </a:solidFill>
              </a:rPr>
              <a:t>*</a:t>
            </a:r>
            <a:r>
              <a:rPr lang="en-US" sz="1200" dirty="0" smtClean="0">
                <a:solidFill>
                  <a:schemeClr val="tx2"/>
                </a:solidFill>
              </a:rPr>
              <a:t> Cordova</a:t>
            </a:r>
            <a:r>
              <a:rPr lang="en-US" sz="1200" baseline="30000" dirty="0" smtClean="0">
                <a:solidFill>
                  <a:schemeClr val="tx2"/>
                </a:solidFill>
              </a:rPr>
              <a:t>*</a:t>
            </a:r>
            <a:r>
              <a:rPr lang="en-US" sz="1200" dirty="0" smtClean="0">
                <a:solidFill>
                  <a:schemeClr val="tx2"/>
                </a:solidFill>
              </a:rPr>
              <a:t> Emulator</a:t>
            </a:r>
          </a:p>
          <a:p>
            <a:pPr marL="228600" indent="-171450">
              <a:buFont typeface="Wingdings" charset="2"/>
              <a:buChar char="§"/>
            </a:pPr>
            <a:r>
              <a:rPr lang="en-US" sz="1200" dirty="0" smtClean="0">
                <a:solidFill>
                  <a:schemeClr val="tx2"/>
                </a:solidFill>
              </a:rPr>
              <a:t>Intel App Preview Debugger</a:t>
            </a:r>
          </a:p>
          <a:p>
            <a:pPr marL="228600" indent="-171450">
              <a:buFont typeface="Wingdings" charset="2"/>
              <a:buChar char="§"/>
            </a:pPr>
            <a:r>
              <a:rPr lang="en-US" sz="1200" dirty="0" smtClean="0">
                <a:solidFill>
                  <a:schemeClr val="tx2"/>
                </a:solidFill>
              </a:rPr>
              <a:t>Remote Chrome</a:t>
            </a:r>
            <a:r>
              <a:rPr lang="en-US" sz="1200" baseline="30000" dirty="0" smtClean="0">
                <a:solidFill>
                  <a:schemeClr val="tx2"/>
                </a:solidFill>
              </a:rPr>
              <a:t>*</a:t>
            </a:r>
            <a:r>
              <a:rPr lang="en-US" sz="1200" dirty="0" smtClean="0">
                <a:solidFill>
                  <a:schemeClr val="tx2"/>
                </a:solidFill>
              </a:rPr>
              <a:t> </a:t>
            </a:r>
            <a:r>
              <a:rPr lang="en-US" sz="1200" dirty="0" err="1" smtClean="0">
                <a:solidFill>
                  <a:schemeClr val="tx2"/>
                </a:solidFill>
              </a:rPr>
              <a:t>DevTools</a:t>
            </a:r>
            <a:r>
              <a:rPr lang="en-US" sz="1200" baseline="30000" dirty="0" smtClean="0">
                <a:solidFill>
                  <a:schemeClr val="tx2"/>
                </a:solidFill>
              </a:rPr>
              <a:t>*</a:t>
            </a:r>
          </a:p>
          <a:p>
            <a:pPr marL="228600" indent="-171450">
              <a:buFont typeface="Wingdings" charset="2"/>
              <a:buChar char="§"/>
            </a:pPr>
            <a:r>
              <a:rPr lang="en-US" sz="1200" dirty="0" smtClean="0">
                <a:solidFill>
                  <a:schemeClr val="tx2"/>
                </a:solidFill>
              </a:rPr>
              <a:t>“</a:t>
            </a:r>
            <a:r>
              <a:rPr lang="en-US" sz="1200" dirty="0" err="1" smtClean="0">
                <a:solidFill>
                  <a:schemeClr val="tx2"/>
                </a:solidFill>
              </a:rPr>
              <a:t>weinre</a:t>
            </a:r>
            <a:r>
              <a:rPr lang="en-US" sz="1200" dirty="0" smtClean="0">
                <a:solidFill>
                  <a:schemeClr val="tx2"/>
                </a:solidFill>
              </a:rPr>
              <a:t>” Remote Inspector</a:t>
            </a:r>
          </a:p>
          <a:p>
            <a:pPr marL="228600" indent="-171450">
              <a:buFont typeface="Wingdings" charset="2"/>
              <a:buChar char="§"/>
            </a:pPr>
            <a:r>
              <a:rPr lang="en-US" sz="1200" dirty="0" smtClean="0">
                <a:solidFill>
                  <a:schemeClr val="tx2"/>
                </a:solidFill>
              </a:rPr>
              <a:t>On Device Live Preview</a:t>
            </a:r>
          </a:p>
        </p:txBody>
      </p:sp>
      <p:sp>
        <p:nvSpPr>
          <p:cNvPr id="42" name="TextBox 41"/>
          <p:cNvSpPr txBox="1"/>
          <p:nvPr/>
        </p:nvSpPr>
        <p:spPr>
          <a:xfrm>
            <a:off x="6198525" y="3432910"/>
            <a:ext cx="2530936" cy="1384995"/>
          </a:xfrm>
          <a:prstGeom prst="rect">
            <a:avLst/>
          </a:prstGeom>
          <a:noFill/>
        </p:spPr>
        <p:txBody>
          <a:bodyPr wrap="square" rtlCol="0">
            <a:spAutoFit/>
          </a:bodyPr>
          <a:lstStyle/>
          <a:p>
            <a:pPr marL="228600" indent="-171450">
              <a:buFont typeface="Wingdings" charset="2"/>
              <a:buChar char="§"/>
              <a:tabLst>
                <a:tab pos="3657600" algn="r"/>
              </a:tabLst>
            </a:pPr>
            <a:r>
              <a:rPr lang="en-US" sz="1200" dirty="0" err="1" smtClean="0">
                <a:solidFill>
                  <a:schemeClr val="tx2"/>
                </a:solidFill>
              </a:rPr>
              <a:t>iOS</a:t>
            </a:r>
            <a:r>
              <a:rPr lang="en-US" sz="1200" baseline="30000" dirty="0" smtClean="0">
                <a:solidFill>
                  <a:schemeClr val="tx2"/>
                </a:solidFill>
              </a:rPr>
              <a:t>*</a:t>
            </a:r>
            <a:r>
              <a:rPr lang="en-US" sz="1200" dirty="0" smtClean="0">
                <a:solidFill>
                  <a:schemeClr val="tx2"/>
                </a:solidFill>
              </a:rPr>
              <a:t> - </a:t>
            </a:r>
            <a:r>
              <a:rPr lang="en-US" sz="1100" i="1" dirty="0" smtClean="0">
                <a:solidFill>
                  <a:schemeClr val="tx2"/>
                </a:solidFill>
              </a:rPr>
              <a:t>iPhone</a:t>
            </a:r>
            <a:r>
              <a:rPr lang="en-US" sz="1100" i="1" baseline="30000" dirty="0" smtClean="0">
                <a:solidFill>
                  <a:schemeClr val="tx2"/>
                </a:solidFill>
              </a:rPr>
              <a:t>*</a:t>
            </a:r>
            <a:r>
              <a:rPr lang="en-US" sz="1100" i="1" dirty="0" smtClean="0">
                <a:solidFill>
                  <a:schemeClr val="tx2"/>
                </a:solidFill>
              </a:rPr>
              <a:t> and </a:t>
            </a:r>
            <a:r>
              <a:rPr lang="en-US" sz="1100" i="1" dirty="0" err="1" smtClean="0">
                <a:solidFill>
                  <a:schemeClr val="tx2"/>
                </a:solidFill>
              </a:rPr>
              <a:t>iPad</a:t>
            </a:r>
            <a:r>
              <a:rPr lang="en-US" sz="1100" i="1" baseline="30000" dirty="0" smtClean="0">
                <a:solidFill>
                  <a:schemeClr val="tx2"/>
                </a:solidFill>
              </a:rPr>
              <a:t>*</a:t>
            </a:r>
          </a:p>
          <a:p>
            <a:pPr marL="228600" indent="-171450">
              <a:buFont typeface="Wingdings" charset="2"/>
              <a:buChar char="§"/>
              <a:tabLst>
                <a:tab pos="3657600" algn="r"/>
              </a:tabLst>
            </a:pPr>
            <a:r>
              <a:rPr lang="en-US" sz="1200" dirty="0" smtClean="0">
                <a:solidFill>
                  <a:schemeClr val="tx2"/>
                </a:solidFill>
              </a:rPr>
              <a:t>Android</a:t>
            </a:r>
            <a:r>
              <a:rPr lang="en-US" sz="1200" baseline="30000" dirty="0" smtClean="0">
                <a:solidFill>
                  <a:schemeClr val="tx2"/>
                </a:solidFill>
              </a:rPr>
              <a:t>*</a:t>
            </a:r>
            <a:r>
              <a:rPr lang="en-US" sz="1200" dirty="0" smtClean="0">
                <a:solidFill>
                  <a:schemeClr val="tx2"/>
                </a:solidFill>
              </a:rPr>
              <a:t> -  </a:t>
            </a:r>
            <a:r>
              <a:rPr lang="en-US" sz="1100" i="1" dirty="0" smtClean="0">
                <a:solidFill>
                  <a:schemeClr val="tx2"/>
                </a:solidFill>
              </a:rPr>
              <a:t>x86 and ARM</a:t>
            </a:r>
            <a:r>
              <a:rPr lang="en-US" sz="1100" i="1" baseline="30000" dirty="0" smtClean="0">
                <a:solidFill>
                  <a:schemeClr val="tx2"/>
                </a:solidFill>
              </a:rPr>
              <a:t>*</a:t>
            </a:r>
            <a:endParaRPr lang="en-US" sz="1200" i="1" baseline="30000" dirty="0" smtClean="0">
              <a:solidFill>
                <a:schemeClr val="tx2"/>
              </a:solidFill>
            </a:endParaRPr>
          </a:p>
          <a:p>
            <a:pPr marL="228600" indent="-171450">
              <a:buFont typeface="Wingdings" charset="2"/>
              <a:buChar char="§"/>
              <a:tabLst>
                <a:tab pos="3657600" algn="r"/>
              </a:tabLst>
            </a:pPr>
            <a:r>
              <a:rPr lang="en-US" sz="1200" dirty="0" smtClean="0">
                <a:solidFill>
                  <a:schemeClr val="tx2"/>
                </a:solidFill>
              </a:rPr>
              <a:t>Crosswalk</a:t>
            </a:r>
            <a:r>
              <a:rPr lang="en-US" sz="1200" baseline="30000" dirty="0">
                <a:solidFill>
                  <a:schemeClr val="tx2"/>
                </a:solidFill>
              </a:rPr>
              <a:t>*</a:t>
            </a:r>
            <a:r>
              <a:rPr lang="en-US" sz="1200" dirty="0">
                <a:solidFill>
                  <a:schemeClr val="tx2"/>
                </a:solidFill>
              </a:rPr>
              <a:t> </a:t>
            </a:r>
            <a:r>
              <a:rPr lang="en-US" sz="1200" dirty="0" smtClean="0">
                <a:solidFill>
                  <a:schemeClr val="tx2"/>
                </a:solidFill>
              </a:rPr>
              <a:t>- </a:t>
            </a:r>
            <a:r>
              <a:rPr lang="en-US" sz="1100" dirty="0" smtClean="0">
                <a:solidFill>
                  <a:schemeClr val="tx2"/>
                </a:solidFill>
              </a:rPr>
              <a:t> </a:t>
            </a:r>
            <a:r>
              <a:rPr lang="en-US" sz="1100" i="1" dirty="0" smtClean="0">
                <a:solidFill>
                  <a:schemeClr val="tx2"/>
                </a:solidFill>
              </a:rPr>
              <a:t>x86 and ARM</a:t>
            </a:r>
          </a:p>
          <a:p>
            <a:pPr marL="228600" indent="-171450">
              <a:buFont typeface="Wingdings" charset="2"/>
              <a:buChar char="§"/>
              <a:tabLst>
                <a:tab pos="3657600" algn="r"/>
              </a:tabLst>
            </a:pPr>
            <a:r>
              <a:rPr lang="en-US" sz="1200" dirty="0" smtClean="0">
                <a:solidFill>
                  <a:schemeClr val="tx2"/>
                </a:solidFill>
              </a:rPr>
              <a:t>Windows</a:t>
            </a:r>
            <a:r>
              <a:rPr lang="en-US" sz="1200" baseline="30000" dirty="0" smtClean="0">
                <a:solidFill>
                  <a:schemeClr val="tx2"/>
                </a:solidFill>
              </a:rPr>
              <a:t>*</a:t>
            </a:r>
            <a:r>
              <a:rPr lang="en-US" sz="1200" dirty="0" smtClean="0">
                <a:solidFill>
                  <a:schemeClr val="tx2"/>
                </a:solidFill>
              </a:rPr>
              <a:t> </a:t>
            </a:r>
            <a:r>
              <a:rPr lang="en-US" sz="1200" dirty="0">
                <a:solidFill>
                  <a:schemeClr val="tx2"/>
                </a:solidFill>
              </a:rPr>
              <a:t>8 </a:t>
            </a:r>
            <a:r>
              <a:rPr lang="en-US" sz="1200" dirty="0" smtClean="0">
                <a:solidFill>
                  <a:schemeClr val="tx2"/>
                </a:solidFill>
              </a:rPr>
              <a:t>Store - </a:t>
            </a:r>
            <a:r>
              <a:rPr lang="en-US" sz="1100" i="1" dirty="0" smtClean="0">
                <a:solidFill>
                  <a:schemeClr val="tx2"/>
                </a:solidFill>
              </a:rPr>
              <a:t>“Metro” UI</a:t>
            </a:r>
            <a:endParaRPr lang="en-US" sz="1200" i="1" dirty="0" smtClean="0">
              <a:solidFill>
                <a:schemeClr val="tx2"/>
              </a:solidFill>
            </a:endParaRPr>
          </a:p>
          <a:p>
            <a:pPr marL="228600" indent="-171450">
              <a:buFont typeface="Wingdings" charset="2"/>
              <a:buChar char="§"/>
              <a:tabLst>
                <a:tab pos="3657600" algn="r"/>
              </a:tabLst>
            </a:pPr>
            <a:r>
              <a:rPr lang="en-US" sz="1200" dirty="0" smtClean="0">
                <a:solidFill>
                  <a:schemeClr val="tx2"/>
                </a:solidFill>
              </a:rPr>
              <a:t>Windows 8 Phone</a:t>
            </a:r>
          </a:p>
          <a:p>
            <a:pPr marL="228600" indent="-171450">
              <a:buFont typeface="Wingdings" charset="2"/>
              <a:buChar char="§"/>
              <a:tabLst>
                <a:tab pos="3657600" algn="r"/>
              </a:tabLst>
            </a:pPr>
            <a:r>
              <a:rPr lang="en-US" sz="1200" dirty="0" smtClean="0">
                <a:solidFill>
                  <a:schemeClr val="tx2"/>
                </a:solidFill>
              </a:rPr>
              <a:t>HTML5 Packaged Web Apps:</a:t>
            </a:r>
          </a:p>
          <a:p>
            <a:pPr marL="342900" lvl="1" indent="-171450">
              <a:buFont typeface="Wingdings" charset="2"/>
              <a:buChar char="§"/>
              <a:tabLst>
                <a:tab pos="3657600" algn="r"/>
              </a:tabLst>
            </a:pPr>
            <a:r>
              <a:rPr lang="en-US" sz="1200" i="1" dirty="0" err="1">
                <a:solidFill>
                  <a:schemeClr val="tx2"/>
                </a:solidFill>
              </a:rPr>
              <a:t>Tizen</a:t>
            </a:r>
            <a:r>
              <a:rPr lang="en-US" sz="1200" i="1" baseline="30000" dirty="0">
                <a:solidFill>
                  <a:schemeClr val="tx2"/>
                </a:solidFill>
              </a:rPr>
              <a:t>*</a:t>
            </a:r>
            <a:r>
              <a:rPr lang="en-US" sz="1200" i="1" dirty="0">
                <a:solidFill>
                  <a:schemeClr val="tx2"/>
                </a:solidFill>
              </a:rPr>
              <a:t>, Firefox</a:t>
            </a:r>
            <a:r>
              <a:rPr lang="en-US" sz="1200" i="1" baseline="30000" dirty="0">
                <a:solidFill>
                  <a:schemeClr val="tx2"/>
                </a:solidFill>
              </a:rPr>
              <a:t>*</a:t>
            </a:r>
            <a:r>
              <a:rPr lang="en-US" sz="1200" i="1" dirty="0">
                <a:solidFill>
                  <a:schemeClr val="tx2"/>
                </a:solidFill>
              </a:rPr>
              <a:t> and </a:t>
            </a:r>
            <a:r>
              <a:rPr lang="en-US" sz="1200" i="1" dirty="0" smtClean="0">
                <a:solidFill>
                  <a:schemeClr val="tx2"/>
                </a:solidFill>
              </a:rPr>
              <a:t>Chrome</a:t>
            </a:r>
            <a:endParaRPr lang="en-US" sz="1200" i="1" dirty="0">
              <a:solidFill>
                <a:schemeClr val="tx2"/>
              </a:solidFill>
            </a:endParaRPr>
          </a:p>
        </p:txBody>
      </p:sp>
      <p:sp>
        <p:nvSpPr>
          <p:cNvPr id="43" name="Picture Placeholder 14"/>
          <p:cNvSpPr>
            <a:spLocks noGrp="1"/>
          </p:cNvSpPr>
          <p:nvPr>
            <p:ph type="pic" sz="quarter" idx="14"/>
          </p:nvPr>
        </p:nvSpPr>
        <p:spPr>
          <a:xfrm>
            <a:off x="0" y="4805172"/>
            <a:ext cx="9144000" cy="338328"/>
          </a:xfrm>
        </p:spPr>
      </p:sp>
      <p:sp>
        <p:nvSpPr>
          <p:cNvPr id="44" name="Slide Number Placeholder 3"/>
          <p:cNvSpPr>
            <a:spLocks noGrp="1"/>
          </p:cNvSpPr>
          <p:nvPr>
            <p:ph type="sldNum" sz="quarter" idx="12"/>
          </p:nvPr>
        </p:nvSpPr>
        <p:spPr>
          <a:xfrm>
            <a:off x="6872352" y="4842143"/>
            <a:ext cx="2133600" cy="273844"/>
          </a:xfrm>
        </p:spPr>
        <p:txBody>
          <a:bodyPr/>
          <a:lstStyle/>
          <a:p>
            <a:fld id="{EE2556C5-CE8C-6547-B838-EA80C61A4AF7}" type="slidenum">
              <a:rPr lang="en-US" smtClean="0"/>
              <a:pPr/>
              <a:t>8</a:t>
            </a:fld>
            <a:endParaRPr lang="en-US" dirty="0"/>
          </a:p>
        </p:txBody>
      </p:sp>
    </p:spTree>
    <p:extLst>
      <p:ext uri="{BB962C8B-B14F-4D97-AF65-F5344CB8AC3E}">
        <p14:creationId xmlns:p14="http://schemas.microsoft.com/office/powerpoint/2010/main" val="6147367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Picture Placeholder 14"/>
          <p:cNvSpPr>
            <a:spLocks noGrp="1"/>
          </p:cNvSpPr>
          <p:nvPr>
            <p:ph type="pic" sz="quarter" idx="14"/>
          </p:nvPr>
        </p:nvSpPr>
        <p:spPr/>
      </p:sp>
      <p:sp>
        <p:nvSpPr>
          <p:cNvPr id="2" name="Title 1"/>
          <p:cNvSpPr>
            <a:spLocks noGrp="1"/>
          </p:cNvSpPr>
          <p:nvPr>
            <p:ph type="title"/>
          </p:nvPr>
        </p:nvSpPr>
        <p:spPr/>
        <p:txBody>
          <a:bodyPr/>
          <a:lstStyle/>
          <a:p>
            <a:r>
              <a:rPr lang="en-US" dirty="0" smtClean="0"/>
              <a:t>Why HTML5?</a:t>
            </a:r>
            <a:endParaRPr lang="en-US" dirty="0"/>
          </a:p>
        </p:txBody>
      </p:sp>
      <p:sp>
        <p:nvSpPr>
          <p:cNvPr id="4" name="Slide Number Placeholder 3"/>
          <p:cNvSpPr>
            <a:spLocks noGrp="1"/>
          </p:cNvSpPr>
          <p:nvPr>
            <p:ph type="sldNum" sz="quarter" idx="12"/>
          </p:nvPr>
        </p:nvSpPr>
        <p:spPr/>
        <p:txBody>
          <a:bodyPr/>
          <a:lstStyle/>
          <a:p>
            <a:fld id="{EE2556C5-CE8C-6547-B838-EA80C61A4AF7}" type="slidenum">
              <a:rPr lang="en-US" smtClean="0"/>
              <a:pPr/>
              <a:t>9</a:t>
            </a:fld>
            <a:endParaRPr lang="en-US" dirty="0"/>
          </a:p>
        </p:txBody>
      </p:sp>
      <p:sp>
        <p:nvSpPr>
          <p:cNvPr id="3" name="Content Placeholder 2"/>
          <p:cNvSpPr>
            <a:spLocks noGrp="1"/>
          </p:cNvSpPr>
          <p:nvPr>
            <p:ph sz="half" idx="1"/>
          </p:nvPr>
        </p:nvSpPr>
        <p:spPr>
          <a:xfrm>
            <a:off x="455614" y="1142364"/>
            <a:ext cx="4006850" cy="3425825"/>
          </a:xfrm>
        </p:spPr>
        <p:txBody>
          <a:bodyPr/>
          <a:lstStyle/>
          <a:p>
            <a:endParaRPr lang="en-US" dirty="0" smtClean="0"/>
          </a:p>
          <a:p>
            <a:r>
              <a:rPr lang="en-US" dirty="0" smtClean="0"/>
              <a:t>HTML5 is the language of the web!</a:t>
            </a:r>
          </a:p>
          <a:p>
            <a:endParaRPr lang="en-US" dirty="0" smtClean="0"/>
          </a:p>
          <a:p>
            <a:pPr lvl="1"/>
            <a:r>
              <a:rPr lang="en-US" dirty="0" smtClean="0"/>
              <a:t>Flexible, Adaptable</a:t>
            </a:r>
          </a:p>
          <a:p>
            <a:pPr lvl="1"/>
            <a:r>
              <a:rPr lang="en-US" dirty="0" smtClean="0"/>
              <a:t>Used by millions of developers</a:t>
            </a:r>
          </a:p>
          <a:p>
            <a:pPr lvl="1"/>
            <a:r>
              <a:rPr lang="en-US" dirty="0" smtClean="0"/>
              <a:t>HTML5 == HTML5/CSS3/JS</a:t>
            </a:r>
          </a:p>
        </p:txBody>
      </p:sp>
      <p:pic>
        <p:nvPicPr>
          <p:cNvPr id="8" name="Content Placeholder 3"/>
          <p:cNvPicPr>
            <a:picLocks noChangeAspect="1"/>
          </p:cNvPicPr>
          <p:nvPr/>
        </p:nvPicPr>
        <p:blipFill>
          <a:blip r:embed="rId2" cstate="screen">
            <a:extLst>
              <a:ext uri="{28A0092B-C50C-407E-A947-70E740481C1C}">
                <a14:useLocalDpi xmlns:a14="http://schemas.microsoft.com/office/drawing/2010/main" val="0"/>
              </a:ext>
            </a:extLst>
          </a:blip>
          <a:stretch>
            <a:fillRect/>
          </a:stretch>
        </p:blipFill>
        <p:spPr>
          <a:xfrm>
            <a:off x="3492704" y="1097280"/>
            <a:ext cx="5651296" cy="3059140"/>
          </a:xfrm>
          <a:prstGeom prst="rect">
            <a:avLst/>
          </a:prstGeom>
        </p:spPr>
      </p:pic>
    </p:spTree>
    <p:extLst>
      <p:ext uri="{BB962C8B-B14F-4D97-AF65-F5344CB8AC3E}">
        <p14:creationId xmlns:p14="http://schemas.microsoft.com/office/powerpoint/2010/main" val="3715901355"/>
      </p:ext>
    </p:extLst>
  </p:cSld>
  <p:clrMapOvr>
    <a:masterClrMapping/>
  </p:clrMapOvr>
  <p:timing>
    <p:tnLst>
      <p:par>
        <p:cTn id="1" dur="indefinite" restart="never" nodeType="tmRoot"/>
      </p:par>
    </p:tnLst>
  </p:timing>
</p:sld>
</file>

<file path=ppt/theme/theme1.xml><?xml version="1.0" encoding="utf-8"?>
<a:theme xmlns:a="http://schemas.openxmlformats.org/drawingml/2006/main" name="Int_PPT Template_ClearPro_16x9">
  <a:themeElements>
    <a:clrScheme name="Custom 4">
      <a:dk1>
        <a:sysClr val="windowText" lastClr="000000"/>
      </a:dk1>
      <a:lt1>
        <a:sysClr val="window" lastClr="FFFFFF"/>
      </a:lt1>
      <a:dk2>
        <a:srgbClr val="003C71"/>
      </a:dk2>
      <a:lt2>
        <a:srgbClr val="B1BABF"/>
      </a:lt2>
      <a:accent1>
        <a:srgbClr val="009CDA"/>
      </a:accent1>
      <a:accent2>
        <a:srgbClr val="0071C5"/>
      </a:accent2>
      <a:accent3>
        <a:srgbClr val="009CDA"/>
      </a:accent3>
      <a:accent4>
        <a:srgbClr val="F8D44C"/>
      </a:accent4>
      <a:accent5>
        <a:srgbClr val="FFA400"/>
      </a:accent5>
      <a:accent6>
        <a:srgbClr val="FF4E00"/>
      </a:accent6>
      <a:hlink>
        <a:srgbClr val="0071C5"/>
      </a:hlink>
      <a:folHlink>
        <a:srgbClr val="0071C5"/>
      </a:folHlink>
    </a:clrScheme>
    <a:fontScheme name="Intel Clear">
      <a:majorFont>
        <a:latin typeface="Intel Clear"/>
        <a:ea typeface=""/>
        <a:cs typeface=""/>
      </a:majorFont>
      <a:minorFont>
        <a:latin typeface="Intel Cle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a:solidFill>
            <a:schemeClr val="tx2"/>
          </a:solidFill>
        </a:ln>
        <a:effectLst/>
      </a:spPr>
      <a:bodyPr/>
      <a:lstStyle/>
      <a:style>
        <a:lnRef idx="2">
          <a:schemeClr val="accent1"/>
        </a:lnRef>
        <a:fillRef idx="0">
          <a:schemeClr val="accent1"/>
        </a:fillRef>
        <a:effectRef idx="1">
          <a:schemeClr val="accent1"/>
        </a:effectRef>
        <a:fontRef idx="minor">
          <a:schemeClr val="tx1"/>
        </a:fontRef>
      </a:style>
    </a:lnDef>
    <a:txDef>
      <a:spPr>
        <a:solidFill>
          <a:schemeClr val="bg2">
            <a:lumMod val="20000"/>
            <a:lumOff val="80000"/>
          </a:schemeClr>
        </a:solidFill>
      </a:spPr>
      <a:bodyPr vert="horz" lIns="0" tIns="0" rIns="0" bIns="0" rtlCol="0">
        <a:noAutofit/>
      </a:bodyPr>
      <a:lstStyle>
        <a:defPPr>
          <a:defRPr sz="1100" dirty="0" smtClean="0">
            <a:solidFill>
              <a:srgbClr val="003C7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3406</TotalTime>
  <Words>2818</Words>
  <Application>Microsoft Office PowerPoint</Application>
  <PresentationFormat>On-screen Show (16:9)</PresentationFormat>
  <Paragraphs>630</Paragraphs>
  <Slides>70</Slides>
  <Notes>25</Notes>
  <HiddenSlides>0</HiddenSlides>
  <MMClips>9</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Int_PPT Template_ClearPro_16x9</vt:lpstr>
      <vt:lpstr>Crosswalk and the Intel® XDK – bringing high performance hybrid HTML5 applications to the masses.</vt:lpstr>
      <vt:lpstr>Software Services Group</vt:lpstr>
      <vt:lpstr>Agenda</vt:lpstr>
      <vt:lpstr>The Intel® XDK is free</vt:lpstr>
      <vt:lpstr>What is the Intel® XDK?</vt:lpstr>
      <vt:lpstr>An IDE, Cordova*, and the cloud</vt:lpstr>
      <vt:lpstr>XDK?</vt:lpstr>
      <vt:lpstr>Intel® XDK: Hybrid HTML5 Mobile App Development</vt:lpstr>
      <vt:lpstr>Why HTML5?</vt:lpstr>
      <vt:lpstr>Hybrid HTML5 Apps… </vt:lpstr>
      <vt:lpstr>Native vs. Web Apps</vt:lpstr>
      <vt:lpstr>Native vs. Web Apps</vt:lpstr>
      <vt:lpstr>Mobile HTML5 Web App Block Diagram </vt:lpstr>
      <vt:lpstr>Mobile Hybrid HTML5 WebView App Block Diagram </vt:lpstr>
      <vt:lpstr>Think of Hybrid as a “Black and Tan”</vt:lpstr>
      <vt:lpstr>Debugging/Profiling</vt:lpstr>
      <vt:lpstr>On device debugging</vt:lpstr>
      <vt:lpstr>On Device Profiling</vt:lpstr>
      <vt:lpstr>Building in the cloud</vt:lpstr>
      <vt:lpstr>No SDK’s required.</vt:lpstr>
      <vt:lpstr>Customize build settings</vt:lpstr>
      <vt:lpstr>What really happens with a build</vt:lpstr>
      <vt:lpstr>The cloud is evil!</vt:lpstr>
      <vt:lpstr>Secure Data API’s</vt:lpstr>
      <vt:lpstr>Secure data at all times</vt:lpstr>
      <vt:lpstr>Remember, the Intel® XDK is free</vt:lpstr>
      <vt:lpstr>Trying it out</vt:lpstr>
      <vt:lpstr>Download the Intel® XDK</vt:lpstr>
      <vt:lpstr>Download App Preview onto your Device</vt:lpstr>
      <vt:lpstr>Intel® Developer Zone</vt:lpstr>
      <vt:lpstr> </vt:lpstr>
      <vt:lpstr>WebGL Games</vt:lpstr>
      <vt:lpstr>Business Applications</vt:lpstr>
      <vt:lpstr>Crosswalk Project</vt:lpstr>
      <vt:lpstr>Intel</vt:lpstr>
      <vt:lpstr>Web Innovation</vt:lpstr>
      <vt:lpstr>Web Innovation Example</vt:lpstr>
      <vt:lpstr>Web Innovation Example</vt:lpstr>
      <vt:lpstr>Web Innovation Example</vt:lpstr>
      <vt:lpstr>What if...</vt:lpstr>
      <vt:lpstr>PowerPoint Presentation</vt:lpstr>
      <vt:lpstr>Crosswalk Project Goals</vt:lpstr>
      <vt:lpstr>Wonderfully Open Source</vt:lpstr>
      <vt:lpstr>PowerPoint Presentation</vt:lpstr>
      <vt:lpstr>Features and APIs</vt:lpstr>
      <vt:lpstr>Features and APIs (cont.)</vt:lpstr>
      <vt:lpstr>Building with Crosswalk</vt:lpstr>
      <vt:lpstr>Crosswalk and your Android app</vt:lpstr>
      <vt:lpstr>Crosswalk Development</vt:lpstr>
      <vt:lpstr>Web project with Crosswalk </vt:lpstr>
      <vt:lpstr>Web project with Crosswalk</vt:lpstr>
      <vt:lpstr>Crosswalk manifest file</vt:lpstr>
      <vt:lpstr>Create Store-ready APK and Deploy</vt:lpstr>
      <vt:lpstr>Target support and Schedule</vt:lpstr>
      <vt:lpstr>Crosswalk Lite</vt:lpstr>
      <vt:lpstr>Crosswalk and Cordova</vt:lpstr>
      <vt:lpstr>Crosswalk and Cordova</vt:lpstr>
      <vt:lpstr>Crosswalk and Cordova</vt:lpstr>
      <vt:lpstr>Crosswalk Project Showcase</vt:lpstr>
      <vt:lpstr>Consistent Behavior</vt:lpstr>
      <vt:lpstr>WebCL Acceleration for image and video processing  and advanced WebGL physics</vt:lpstr>
      <vt:lpstr>SIMD Perform operations on multiple data elements in parallel</vt:lpstr>
      <vt:lpstr>Presentation API Two-screen experience Show different content on the mobile device and monitor</vt:lpstr>
      <vt:lpstr>PowerPoint Presentation</vt:lpstr>
      <vt:lpstr>The Crosswalk Advantage</vt:lpstr>
      <vt:lpstr>PowerPoint Presentation</vt:lpstr>
      <vt:lpstr>Q&amp;A</vt:lpstr>
      <vt:lpstr>Legal Notices and Disclaimers</vt:lpstr>
      <vt:lpstr>PowerPoint Presentation</vt:lpstr>
      <vt:lpstr>PowerPoint Presentation</vt:lpstr>
    </vt:vector>
  </TitlesOfParts>
  <Company>Home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Presentation Template Overview</dc:title>
  <dc:creator>Jeff</dc:creator>
  <cp:lastModifiedBy>Johnson, MarkX D</cp:lastModifiedBy>
  <cp:revision>359</cp:revision>
  <dcterms:created xsi:type="dcterms:W3CDTF">2015-03-23T21:00:27Z</dcterms:created>
  <dcterms:modified xsi:type="dcterms:W3CDTF">2015-07-15T15:28:19Z</dcterms:modified>
</cp:coreProperties>
</file>